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grandir Bold" panose="020B0604020202020204" charset="0"/>
      <p:regular r:id="rId14"/>
    </p:embeddedFont>
    <p:embeddedFont>
      <p:font typeface="Bobby Jones" panose="020B0604020202020204" charset="0"/>
      <p:regular r:id="rId15"/>
    </p:embeddedFont>
    <p:embeddedFont>
      <p:font typeface="Outfit" panose="020B0604020202020204" charset="0"/>
      <p:regular r:id="rId16"/>
    </p:embeddedFont>
    <p:embeddedFont>
      <p:font typeface="Outfit Bold" panose="020B0604020202020204" charset="0"/>
      <p:regular r:id="rId17"/>
    </p:embeddedFont>
    <p:embeddedFont>
      <p:font typeface="Outfit Extra-Light" panose="020B0604020202020204" charset="0"/>
      <p:regular r:id="rId18"/>
    </p:embeddedFont>
    <p:embeddedFont>
      <p:font typeface="Outfit Light" panose="020B0604020202020204" charset="0"/>
      <p:regular r:id="rId19"/>
    </p:embeddedFont>
    <p:embeddedFont>
      <p:font typeface="Outfit Medium" panose="020B0604020202020204" charset="0"/>
      <p:regular r:id="rId20"/>
    </p:embeddedFont>
    <p:embeddedFont>
      <p:font typeface="Outfit Semi-Bold" panose="020B0604020202020204" charset="0"/>
      <p:regular r:id="rId21"/>
    </p:embeddedFont>
    <p:embeddedFont>
      <p:font typeface="Poppins" panose="00000500000000000000" pitchFamily="2" charset="0"/>
      <p:regular r:id="rId22"/>
    </p:embeddedFont>
    <p:embeddedFont>
      <p:font typeface="Poppins Bold" panose="020B0604020202020204" charset="0"/>
      <p:regular r:id="rId23"/>
    </p:embeddedFont>
    <p:embeddedFont>
      <p:font typeface="Poppins Ultra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 Cleetus" userId="1c442bc51d891d8f" providerId="LiveId" clId="{6C57295D-9E05-4383-88BD-9277DC62947E}"/>
    <pc:docChg chg="modSld">
      <pc:chgData name="Antoni Cleetus" userId="1c442bc51d891d8f" providerId="LiveId" clId="{6C57295D-9E05-4383-88BD-9277DC62947E}" dt="2025-11-19T09:15:35.532" v="5" actId="20577"/>
      <pc:docMkLst>
        <pc:docMk/>
      </pc:docMkLst>
      <pc:sldChg chg="modSp mod">
        <pc:chgData name="Antoni Cleetus" userId="1c442bc51d891d8f" providerId="LiveId" clId="{6C57295D-9E05-4383-88BD-9277DC62947E}" dt="2025-11-19T09:14:37.259" v="1" actId="1076"/>
        <pc:sldMkLst>
          <pc:docMk/>
          <pc:sldMk cId="0" sldId="264"/>
        </pc:sldMkLst>
        <pc:spChg chg="mod">
          <ac:chgData name="Antoni Cleetus" userId="1c442bc51d891d8f" providerId="LiveId" clId="{6C57295D-9E05-4383-88BD-9277DC62947E}" dt="2025-11-19T09:14:37.259" v="1" actId="1076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Antoni Cleetus" userId="1c442bc51d891d8f" providerId="LiveId" clId="{6C57295D-9E05-4383-88BD-9277DC62947E}" dt="2025-11-19T09:15:35.532" v="5" actId="20577"/>
        <pc:sldMkLst>
          <pc:docMk/>
          <pc:sldMk cId="0" sldId="266"/>
        </pc:sldMkLst>
        <pc:spChg chg="mod">
          <ac:chgData name="Antoni Cleetus" userId="1c442bc51d891d8f" providerId="LiveId" clId="{6C57295D-9E05-4383-88BD-9277DC62947E}" dt="2025-11-19T09:15:35.532" v="5" actId="20577"/>
          <ac:spMkLst>
            <pc:docMk/>
            <pc:sldMk cId="0" sldId="266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egaiinidhu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6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4" t="-10196" b="-10196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-2328223" y="4221352"/>
            <a:ext cx="11472223" cy="1147222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gradFill>
                <a:gsLst>
                  <a:gs pos="0">
                    <a:srgbClr val="232E77">
                      <a:alpha val="14450"/>
                    </a:srgbClr>
                  </a:gs>
                  <a:gs pos="100000">
                    <a:srgbClr val="12E27E">
                      <a:alpha val="918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-4539774"/>
            <a:ext cx="8036016" cy="803601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76275" cap="sq">
              <a:gradFill>
                <a:gsLst>
                  <a:gs pos="0">
                    <a:srgbClr val="232E77">
                      <a:alpha val="14450"/>
                    </a:srgbClr>
                  </a:gs>
                  <a:gs pos="100000">
                    <a:srgbClr val="12E27E">
                      <a:alpha val="918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476923" y="7087362"/>
            <a:ext cx="732930" cy="732930"/>
            <a:chOff x="0" y="0"/>
            <a:chExt cx="732930" cy="732930"/>
          </a:xfrm>
        </p:grpSpPr>
        <p:sp>
          <p:nvSpPr>
            <p:cNvPr id="10" name="Freeform 10"/>
            <p:cNvSpPr/>
            <p:nvPr/>
          </p:nvSpPr>
          <p:spPr>
            <a:xfrm>
              <a:off x="63500" y="63500"/>
              <a:ext cx="605917" cy="605917"/>
            </a:xfrm>
            <a:custGeom>
              <a:avLst/>
              <a:gdLst/>
              <a:ahLst/>
              <a:cxnLst/>
              <a:rect l="l" t="t" r="r" b="b"/>
              <a:pathLst>
                <a:path w="605917" h="605917">
                  <a:moveTo>
                    <a:pt x="302895" y="0"/>
                  </a:moveTo>
                  <a:cubicBezTo>
                    <a:pt x="135636" y="0"/>
                    <a:pt x="0" y="135636"/>
                    <a:pt x="0" y="302895"/>
                  </a:cubicBezTo>
                  <a:cubicBezTo>
                    <a:pt x="0" y="470154"/>
                    <a:pt x="135636" y="605917"/>
                    <a:pt x="302895" y="605917"/>
                  </a:cubicBezTo>
                  <a:cubicBezTo>
                    <a:pt x="470154" y="605917"/>
                    <a:pt x="605917" y="470281"/>
                    <a:pt x="605917" y="302895"/>
                  </a:cubicBezTo>
                  <a:cubicBezTo>
                    <a:pt x="605917" y="135509"/>
                    <a:pt x="470281" y="0"/>
                    <a:pt x="302895" y="0"/>
                  </a:cubicBezTo>
                  <a:close/>
                  <a:moveTo>
                    <a:pt x="118364" y="157988"/>
                  </a:moveTo>
                  <a:lnTo>
                    <a:pt x="487172" y="157988"/>
                  </a:lnTo>
                  <a:cubicBezTo>
                    <a:pt x="488061" y="157988"/>
                    <a:pt x="488696" y="158369"/>
                    <a:pt x="489077" y="159258"/>
                  </a:cubicBezTo>
                  <a:cubicBezTo>
                    <a:pt x="489458" y="160147"/>
                    <a:pt x="489204" y="160909"/>
                    <a:pt x="488569" y="161544"/>
                  </a:cubicBezTo>
                  <a:lnTo>
                    <a:pt x="364617" y="279273"/>
                  </a:lnTo>
                  <a:lnTo>
                    <a:pt x="364363" y="279527"/>
                  </a:lnTo>
                  <a:lnTo>
                    <a:pt x="327279" y="314706"/>
                  </a:lnTo>
                  <a:cubicBezTo>
                    <a:pt x="323723" y="318135"/>
                    <a:pt x="319659" y="320675"/>
                    <a:pt x="315087" y="322580"/>
                  </a:cubicBezTo>
                  <a:cubicBezTo>
                    <a:pt x="310515" y="324485"/>
                    <a:pt x="305689" y="325247"/>
                    <a:pt x="300863" y="325247"/>
                  </a:cubicBezTo>
                  <a:cubicBezTo>
                    <a:pt x="296037" y="325247"/>
                    <a:pt x="291211" y="324231"/>
                    <a:pt x="286639" y="322453"/>
                  </a:cubicBezTo>
                  <a:cubicBezTo>
                    <a:pt x="282067" y="320675"/>
                    <a:pt x="278003" y="317881"/>
                    <a:pt x="274447" y="314452"/>
                  </a:cubicBezTo>
                  <a:lnTo>
                    <a:pt x="240157" y="281178"/>
                  </a:lnTo>
                  <a:cubicBezTo>
                    <a:pt x="240157" y="281178"/>
                    <a:pt x="240030" y="281051"/>
                    <a:pt x="240030" y="281051"/>
                  </a:cubicBezTo>
                  <a:lnTo>
                    <a:pt x="116840" y="161671"/>
                  </a:lnTo>
                  <a:cubicBezTo>
                    <a:pt x="116205" y="161036"/>
                    <a:pt x="116078" y="160274"/>
                    <a:pt x="116332" y="159385"/>
                  </a:cubicBezTo>
                  <a:cubicBezTo>
                    <a:pt x="116586" y="158496"/>
                    <a:pt x="117348" y="158115"/>
                    <a:pt x="118237" y="158115"/>
                  </a:cubicBezTo>
                  <a:close/>
                  <a:moveTo>
                    <a:pt x="100965" y="427482"/>
                  </a:moveTo>
                  <a:lnTo>
                    <a:pt x="100965" y="174371"/>
                  </a:lnTo>
                  <a:cubicBezTo>
                    <a:pt x="100965" y="173482"/>
                    <a:pt x="101346" y="172847"/>
                    <a:pt x="102235" y="172466"/>
                  </a:cubicBezTo>
                  <a:cubicBezTo>
                    <a:pt x="103124" y="172085"/>
                    <a:pt x="103759" y="172212"/>
                    <a:pt x="104394" y="172847"/>
                  </a:cubicBezTo>
                  <a:lnTo>
                    <a:pt x="221361" y="286258"/>
                  </a:lnTo>
                  <a:cubicBezTo>
                    <a:pt x="222250" y="287147"/>
                    <a:pt x="222377" y="288036"/>
                    <a:pt x="221488" y="289052"/>
                  </a:cubicBezTo>
                  <a:lnTo>
                    <a:pt x="104521" y="428752"/>
                  </a:lnTo>
                  <a:cubicBezTo>
                    <a:pt x="103886" y="429514"/>
                    <a:pt x="103124" y="429641"/>
                    <a:pt x="102235" y="429387"/>
                  </a:cubicBezTo>
                  <a:cubicBezTo>
                    <a:pt x="101346" y="429133"/>
                    <a:pt x="100838" y="428371"/>
                    <a:pt x="100838" y="427482"/>
                  </a:cubicBezTo>
                  <a:close/>
                  <a:moveTo>
                    <a:pt x="490982" y="447802"/>
                  </a:moveTo>
                  <a:lnTo>
                    <a:pt x="114935" y="447802"/>
                  </a:lnTo>
                  <a:cubicBezTo>
                    <a:pt x="114046" y="447802"/>
                    <a:pt x="113411" y="447421"/>
                    <a:pt x="113030" y="446659"/>
                  </a:cubicBezTo>
                  <a:cubicBezTo>
                    <a:pt x="112649" y="445897"/>
                    <a:pt x="112776" y="445135"/>
                    <a:pt x="113284" y="444500"/>
                  </a:cubicBezTo>
                  <a:lnTo>
                    <a:pt x="233426" y="301117"/>
                  </a:lnTo>
                  <a:cubicBezTo>
                    <a:pt x="234315" y="299974"/>
                    <a:pt x="235331" y="299974"/>
                    <a:pt x="236347" y="300990"/>
                  </a:cubicBezTo>
                  <a:lnTo>
                    <a:pt x="262636" y="326517"/>
                  </a:lnTo>
                  <a:cubicBezTo>
                    <a:pt x="273177" y="336804"/>
                    <a:pt x="285877" y="342011"/>
                    <a:pt x="300609" y="342011"/>
                  </a:cubicBezTo>
                  <a:lnTo>
                    <a:pt x="300863" y="342011"/>
                  </a:lnTo>
                  <a:cubicBezTo>
                    <a:pt x="315468" y="342011"/>
                    <a:pt x="328168" y="337058"/>
                    <a:pt x="338709" y="326898"/>
                  </a:cubicBezTo>
                  <a:lnTo>
                    <a:pt x="367792" y="299339"/>
                  </a:lnTo>
                  <a:cubicBezTo>
                    <a:pt x="368808" y="298323"/>
                    <a:pt x="369824" y="298450"/>
                    <a:pt x="370713" y="299466"/>
                  </a:cubicBezTo>
                  <a:lnTo>
                    <a:pt x="492506" y="444500"/>
                  </a:lnTo>
                  <a:cubicBezTo>
                    <a:pt x="493014" y="445135"/>
                    <a:pt x="493141" y="445897"/>
                    <a:pt x="492760" y="446659"/>
                  </a:cubicBezTo>
                  <a:cubicBezTo>
                    <a:pt x="492379" y="447421"/>
                    <a:pt x="491744" y="447802"/>
                    <a:pt x="490982" y="447802"/>
                  </a:cubicBezTo>
                  <a:close/>
                  <a:moveTo>
                    <a:pt x="504952" y="427482"/>
                  </a:moveTo>
                  <a:cubicBezTo>
                    <a:pt x="504952" y="428371"/>
                    <a:pt x="504444" y="429133"/>
                    <a:pt x="503555" y="429387"/>
                  </a:cubicBezTo>
                  <a:cubicBezTo>
                    <a:pt x="502666" y="429641"/>
                    <a:pt x="501904" y="429514"/>
                    <a:pt x="501269" y="428752"/>
                  </a:cubicBezTo>
                  <a:lnTo>
                    <a:pt x="383032" y="287528"/>
                  </a:lnTo>
                  <a:cubicBezTo>
                    <a:pt x="382270" y="286512"/>
                    <a:pt x="382270" y="285623"/>
                    <a:pt x="383159" y="284734"/>
                  </a:cubicBezTo>
                  <a:lnTo>
                    <a:pt x="501396" y="172466"/>
                  </a:lnTo>
                  <a:cubicBezTo>
                    <a:pt x="502031" y="171831"/>
                    <a:pt x="502793" y="171704"/>
                    <a:pt x="503555" y="172085"/>
                  </a:cubicBezTo>
                  <a:cubicBezTo>
                    <a:pt x="504317" y="172466"/>
                    <a:pt x="504825" y="173101"/>
                    <a:pt x="504825" y="173990"/>
                  </a:cubicBezTo>
                  <a:lnTo>
                    <a:pt x="504825" y="427482"/>
                  </a:lnTo>
                  <a:close/>
                </a:path>
              </a:pathLst>
            </a:custGeom>
            <a:solidFill>
              <a:srgbClr val="375E9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0" y="63500"/>
              <a:ext cx="605917" cy="605917"/>
            </a:xfrm>
            <a:custGeom>
              <a:avLst/>
              <a:gdLst/>
              <a:ahLst/>
              <a:cxnLst/>
              <a:rect l="l" t="t" r="r" b="b"/>
              <a:pathLst>
                <a:path w="605917" h="605917">
                  <a:moveTo>
                    <a:pt x="0" y="605917"/>
                  </a:moveTo>
                  <a:lnTo>
                    <a:pt x="605917" y="605917"/>
                  </a:lnTo>
                  <a:lnTo>
                    <a:pt x="6059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476455" y="6253734"/>
            <a:ext cx="732930" cy="833628"/>
            <a:chOff x="0" y="0"/>
            <a:chExt cx="732930" cy="833628"/>
          </a:xfrm>
        </p:grpSpPr>
        <p:sp>
          <p:nvSpPr>
            <p:cNvPr id="13" name="Freeform 13"/>
            <p:cNvSpPr/>
            <p:nvPr/>
          </p:nvSpPr>
          <p:spPr>
            <a:xfrm>
              <a:off x="63500" y="63627"/>
              <a:ext cx="604774" cy="603377"/>
            </a:xfrm>
            <a:custGeom>
              <a:avLst/>
              <a:gdLst/>
              <a:ahLst/>
              <a:cxnLst/>
              <a:rect l="l" t="t" r="r" b="b"/>
              <a:pathLst>
                <a:path w="604774" h="603377">
                  <a:moveTo>
                    <a:pt x="192024" y="105918"/>
                  </a:moveTo>
                  <a:cubicBezTo>
                    <a:pt x="201295" y="105918"/>
                    <a:pt x="210693" y="107188"/>
                    <a:pt x="219837" y="109982"/>
                  </a:cubicBezTo>
                  <a:cubicBezTo>
                    <a:pt x="223901" y="111125"/>
                    <a:pt x="226187" y="113665"/>
                    <a:pt x="226822" y="117856"/>
                  </a:cubicBezTo>
                  <a:lnTo>
                    <a:pt x="246507" y="242189"/>
                  </a:lnTo>
                  <a:cubicBezTo>
                    <a:pt x="245999" y="257302"/>
                    <a:pt x="220599" y="265303"/>
                    <a:pt x="208534" y="269113"/>
                  </a:cubicBezTo>
                  <a:cubicBezTo>
                    <a:pt x="213487" y="283718"/>
                    <a:pt x="220091" y="297561"/>
                    <a:pt x="228219" y="310642"/>
                  </a:cubicBezTo>
                  <a:cubicBezTo>
                    <a:pt x="236347" y="323723"/>
                    <a:pt x="245872" y="335788"/>
                    <a:pt x="256794" y="346583"/>
                  </a:cubicBezTo>
                  <a:cubicBezTo>
                    <a:pt x="267716" y="357378"/>
                    <a:pt x="279654" y="367030"/>
                    <a:pt x="292862" y="375158"/>
                  </a:cubicBezTo>
                  <a:cubicBezTo>
                    <a:pt x="306070" y="383286"/>
                    <a:pt x="319786" y="389890"/>
                    <a:pt x="334391" y="394843"/>
                  </a:cubicBezTo>
                  <a:cubicBezTo>
                    <a:pt x="338328" y="382143"/>
                    <a:pt x="346075" y="357251"/>
                    <a:pt x="361188" y="356743"/>
                  </a:cubicBezTo>
                  <a:lnTo>
                    <a:pt x="485521" y="376428"/>
                  </a:lnTo>
                  <a:cubicBezTo>
                    <a:pt x="492887" y="377063"/>
                    <a:pt x="494157" y="386461"/>
                    <a:pt x="496189" y="391795"/>
                  </a:cubicBezTo>
                  <a:cubicBezTo>
                    <a:pt x="512826" y="449961"/>
                    <a:pt x="465201" y="498856"/>
                    <a:pt x="409321" y="498856"/>
                  </a:cubicBezTo>
                  <a:cubicBezTo>
                    <a:pt x="405384" y="498856"/>
                    <a:pt x="401447" y="498602"/>
                    <a:pt x="397510" y="498094"/>
                  </a:cubicBezTo>
                  <a:cubicBezTo>
                    <a:pt x="395605" y="498094"/>
                    <a:pt x="393700" y="498094"/>
                    <a:pt x="391922" y="498094"/>
                  </a:cubicBezTo>
                  <a:cubicBezTo>
                    <a:pt x="231775" y="498094"/>
                    <a:pt x="93091" y="349631"/>
                    <a:pt x="105664" y="189103"/>
                  </a:cubicBezTo>
                  <a:cubicBezTo>
                    <a:pt x="103632" y="137541"/>
                    <a:pt x="146558" y="105537"/>
                    <a:pt x="192151" y="105537"/>
                  </a:cubicBezTo>
                  <a:close/>
                  <a:moveTo>
                    <a:pt x="302260" y="0"/>
                  </a:moveTo>
                  <a:cubicBezTo>
                    <a:pt x="292354" y="0"/>
                    <a:pt x="282448" y="508"/>
                    <a:pt x="272669" y="1524"/>
                  </a:cubicBezTo>
                  <a:cubicBezTo>
                    <a:pt x="262890" y="2540"/>
                    <a:pt x="252984" y="3937"/>
                    <a:pt x="243332" y="5842"/>
                  </a:cubicBezTo>
                  <a:cubicBezTo>
                    <a:pt x="233680" y="7747"/>
                    <a:pt x="224028" y="10160"/>
                    <a:pt x="214503" y="13081"/>
                  </a:cubicBezTo>
                  <a:cubicBezTo>
                    <a:pt x="204978" y="16002"/>
                    <a:pt x="195707" y="19304"/>
                    <a:pt x="186563" y="23114"/>
                  </a:cubicBezTo>
                  <a:cubicBezTo>
                    <a:pt x="177419" y="26924"/>
                    <a:pt x="168529" y="31115"/>
                    <a:pt x="159766" y="35814"/>
                  </a:cubicBezTo>
                  <a:cubicBezTo>
                    <a:pt x="151003" y="40513"/>
                    <a:pt x="142494" y="45593"/>
                    <a:pt x="134366" y="51054"/>
                  </a:cubicBezTo>
                  <a:cubicBezTo>
                    <a:pt x="126238" y="56515"/>
                    <a:pt x="118237" y="62484"/>
                    <a:pt x="110490" y="68707"/>
                  </a:cubicBezTo>
                  <a:cubicBezTo>
                    <a:pt x="102743" y="74930"/>
                    <a:pt x="95504" y="81661"/>
                    <a:pt x="88519" y="88646"/>
                  </a:cubicBezTo>
                  <a:cubicBezTo>
                    <a:pt x="81534" y="95631"/>
                    <a:pt x="74930" y="102997"/>
                    <a:pt x="68580" y="110617"/>
                  </a:cubicBezTo>
                  <a:cubicBezTo>
                    <a:pt x="62230" y="118237"/>
                    <a:pt x="56388" y="126238"/>
                    <a:pt x="50800" y="134493"/>
                  </a:cubicBezTo>
                  <a:cubicBezTo>
                    <a:pt x="45212" y="142748"/>
                    <a:pt x="40259" y="151257"/>
                    <a:pt x="35560" y="159893"/>
                  </a:cubicBezTo>
                  <a:cubicBezTo>
                    <a:pt x="30861" y="168529"/>
                    <a:pt x="26670" y="177546"/>
                    <a:pt x="22860" y="186690"/>
                  </a:cubicBezTo>
                  <a:cubicBezTo>
                    <a:pt x="19050" y="195834"/>
                    <a:pt x="15748" y="205105"/>
                    <a:pt x="12827" y="214630"/>
                  </a:cubicBezTo>
                  <a:cubicBezTo>
                    <a:pt x="9906" y="224155"/>
                    <a:pt x="7493" y="233680"/>
                    <a:pt x="5588" y="243459"/>
                  </a:cubicBezTo>
                  <a:cubicBezTo>
                    <a:pt x="3683" y="253238"/>
                    <a:pt x="2159" y="262890"/>
                    <a:pt x="1270" y="272796"/>
                  </a:cubicBezTo>
                  <a:cubicBezTo>
                    <a:pt x="635" y="278892"/>
                    <a:pt x="254" y="284988"/>
                    <a:pt x="0" y="291084"/>
                  </a:cubicBezTo>
                  <a:lnTo>
                    <a:pt x="0" y="307213"/>
                  </a:lnTo>
                  <a:cubicBezTo>
                    <a:pt x="10414" y="504698"/>
                    <a:pt x="156337" y="603377"/>
                    <a:pt x="302260" y="603377"/>
                  </a:cubicBezTo>
                  <a:cubicBezTo>
                    <a:pt x="449326" y="603377"/>
                    <a:pt x="596392" y="503047"/>
                    <a:pt x="604774" y="302514"/>
                  </a:cubicBezTo>
                  <a:cubicBezTo>
                    <a:pt x="604774" y="292608"/>
                    <a:pt x="604266" y="282702"/>
                    <a:pt x="603250" y="272923"/>
                  </a:cubicBezTo>
                  <a:cubicBezTo>
                    <a:pt x="602234" y="263144"/>
                    <a:pt x="600837" y="253238"/>
                    <a:pt x="598805" y="243586"/>
                  </a:cubicBezTo>
                  <a:cubicBezTo>
                    <a:pt x="596773" y="233934"/>
                    <a:pt x="594487" y="224282"/>
                    <a:pt x="591566" y="214757"/>
                  </a:cubicBezTo>
                  <a:cubicBezTo>
                    <a:pt x="588645" y="205232"/>
                    <a:pt x="585343" y="195961"/>
                    <a:pt x="581533" y="186817"/>
                  </a:cubicBezTo>
                  <a:cubicBezTo>
                    <a:pt x="577723" y="177673"/>
                    <a:pt x="573532" y="168783"/>
                    <a:pt x="568833" y="160020"/>
                  </a:cubicBezTo>
                  <a:cubicBezTo>
                    <a:pt x="564134" y="151257"/>
                    <a:pt x="559054" y="142748"/>
                    <a:pt x="553593" y="134620"/>
                  </a:cubicBezTo>
                  <a:cubicBezTo>
                    <a:pt x="548132" y="126492"/>
                    <a:pt x="542163" y="118491"/>
                    <a:pt x="535940" y="110744"/>
                  </a:cubicBezTo>
                  <a:cubicBezTo>
                    <a:pt x="529717" y="102997"/>
                    <a:pt x="522986" y="95758"/>
                    <a:pt x="516001" y="88773"/>
                  </a:cubicBezTo>
                  <a:cubicBezTo>
                    <a:pt x="509016" y="81788"/>
                    <a:pt x="501650" y="75184"/>
                    <a:pt x="494030" y="68834"/>
                  </a:cubicBezTo>
                  <a:cubicBezTo>
                    <a:pt x="486410" y="62484"/>
                    <a:pt x="478409" y="56642"/>
                    <a:pt x="470154" y="51181"/>
                  </a:cubicBezTo>
                  <a:cubicBezTo>
                    <a:pt x="461899" y="45720"/>
                    <a:pt x="453390" y="40640"/>
                    <a:pt x="444754" y="35941"/>
                  </a:cubicBezTo>
                  <a:cubicBezTo>
                    <a:pt x="436118" y="31242"/>
                    <a:pt x="427101" y="27051"/>
                    <a:pt x="417957" y="23241"/>
                  </a:cubicBezTo>
                  <a:cubicBezTo>
                    <a:pt x="408813" y="19431"/>
                    <a:pt x="399542" y="16129"/>
                    <a:pt x="390017" y="13208"/>
                  </a:cubicBezTo>
                  <a:cubicBezTo>
                    <a:pt x="380492" y="10287"/>
                    <a:pt x="370967" y="7874"/>
                    <a:pt x="361188" y="5969"/>
                  </a:cubicBezTo>
                  <a:cubicBezTo>
                    <a:pt x="351409" y="4064"/>
                    <a:pt x="341757" y="2540"/>
                    <a:pt x="331851" y="1651"/>
                  </a:cubicBezTo>
                  <a:cubicBezTo>
                    <a:pt x="321945" y="762"/>
                    <a:pt x="312166" y="127"/>
                    <a:pt x="302260" y="127"/>
                  </a:cubicBezTo>
                  <a:close/>
                </a:path>
              </a:pathLst>
            </a:custGeom>
            <a:solidFill>
              <a:srgbClr val="375E9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605917" cy="706628"/>
            </a:xfrm>
            <a:custGeom>
              <a:avLst/>
              <a:gdLst/>
              <a:ahLst/>
              <a:cxnLst/>
              <a:rect l="l" t="t" r="r" b="b"/>
              <a:pathLst>
                <a:path w="605917" h="706628">
                  <a:moveTo>
                    <a:pt x="0" y="706628"/>
                  </a:moveTo>
                  <a:lnTo>
                    <a:pt x="605917" y="706628"/>
                  </a:lnTo>
                  <a:lnTo>
                    <a:pt x="6059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Freeform 15"/>
          <p:cNvSpPr/>
          <p:nvPr/>
        </p:nvSpPr>
        <p:spPr>
          <a:xfrm>
            <a:off x="9476923" y="8688113"/>
            <a:ext cx="654543" cy="654543"/>
          </a:xfrm>
          <a:custGeom>
            <a:avLst/>
            <a:gdLst/>
            <a:ahLst/>
            <a:cxnLst/>
            <a:rect l="l" t="t" r="r" b="b"/>
            <a:pathLst>
              <a:path w="654543" h="654543">
                <a:moveTo>
                  <a:pt x="0" y="0"/>
                </a:moveTo>
                <a:lnTo>
                  <a:pt x="654543" y="0"/>
                </a:lnTo>
                <a:lnTo>
                  <a:pt x="654543" y="654543"/>
                </a:lnTo>
                <a:lnTo>
                  <a:pt x="0" y="654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6" name="Freeform 16"/>
          <p:cNvSpPr/>
          <p:nvPr/>
        </p:nvSpPr>
        <p:spPr>
          <a:xfrm>
            <a:off x="9523584" y="7886967"/>
            <a:ext cx="607882" cy="607882"/>
          </a:xfrm>
          <a:custGeom>
            <a:avLst/>
            <a:gdLst/>
            <a:ahLst/>
            <a:cxnLst/>
            <a:rect l="l" t="t" r="r" b="b"/>
            <a:pathLst>
              <a:path w="607882" h="607882">
                <a:moveTo>
                  <a:pt x="0" y="0"/>
                </a:moveTo>
                <a:lnTo>
                  <a:pt x="607882" y="0"/>
                </a:lnTo>
                <a:lnTo>
                  <a:pt x="607882" y="607882"/>
                </a:lnTo>
                <a:lnTo>
                  <a:pt x="0" y="607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7" name="Freeform 17"/>
          <p:cNvSpPr/>
          <p:nvPr/>
        </p:nvSpPr>
        <p:spPr>
          <a:xfrm>
            <a:off x="1028700" y="1028700"/>
            <a:ext cx="6022345" cy="2318603"/>
          </a:xfrm>
          <a:custGeom>
            <a:avLst/>
            <a:gdLst/>
            <a:ahLst/>
            <a:cxnLst/>
            <a:rect l="l" t="t" r="r" b="b"/>
            <a:pathLst>
              <a:path w="6022345" h="2318603">
                <a:moveTo>
                  <a:pt x="0" y="0"/>
                </a:moveTo>
                <a:lnTo>
                  <a:pt x="6022345" y="0"/>
                </a:lnTo>
                <a:lnTo>
                  <a:pt x="6022345" y="2318603"/>
                </a:lnTo>
                <a:lnTo>
                  <a:pt x="0" y="23186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8" name="TextBox 18"/>
          <p:cNvSpPr txBox="1"/>
          <p:nvPr/>
        </p:nvSpPr>
        <p:spPr>
          <a:xfrm>
            <a:off x="6614815" y="4618087"/>
            <a:ext cx="10069436" cy="114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2"/>
              </a:lnSpc>
              <a:spcBef>
                <a:spcPct val="0"/>
              </a:spcBef>
            </a:pPr>
            <a:r>
              <a:rPr lang="en-US" sz="3344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“Transforming Lives. Strengthening Communities. Sustaining Our Earth”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876886"/>
            <a:ext cx="2874963" cy="38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  <a:spcBef>
                <a:spcPct val="0"/>
              </a:spcBef>
            </a:pPr>
            <a:r>
              <a:rPr lang="en-US" sz="2232" b="1">
                <a:solidFill>
                  <a:srgbClr val="9E9E9E"/>
                </a:solidFill>
                <a:latin typeface="Outfit Bold"/>
                <a:ea typeface="Outfit Bold"/>
                <a:cs typeface="Outfit Bold"/>
                <a:sym typeface="Outfit Bold"/>
              </a:rPr>
              <a:t>EEGAI INIDHU TRUST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72993" y="6086288"/>
            <a:ext cx="6321998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+91-72000 72711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34267" y="8640488"/>
            <a:ext cx="6950141" cy="118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5th Floor, Murugesan Naicker Complex, No.84, Greams Rd, B-Block, , Thousand Lights, Chennai, Tamil Nadu, 600006.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72993" y="6947097"/>
            <a:ext cx="5351857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dhanab@eegaiinidhu.com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72993" y="7684178"/>
            <a:ext cx="4986750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eegaiinidhu.com"/>
              </a:rPr>
              <a:t>eegaiinidhu.com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68751" y="3617962"/>
            <a:ext cx="862208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Eegai Inidhu Trust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9717"/>
            <a:ext cx="3466505" cy="70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SWOT Analysis </a:t>
            </a:r>
          </a:p>
        </p:txBody>
      </p:sp>
      <p:sp>
        <p:nvSpPr>
          <p:cNvPr id="3" name="Freeform 3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flipH="1">
            <a:off x="1347380" y="5693320"/>
            <a:ext cx="680984" cy="765933"/>
          </a:xfrm>
          <a:custGeom>
            <a:avLst/>
            <a:gdLst/>
            <a:ahLst/>
            <a:cxnLst/>
            <a:rect l="l" t="t" r="r" b="b"/>
            <a:pathLst>
              <a:path w="680984" h="765933">
                <a:moveTo>
                  <a:pt x="680985" y="0"/>
                </a:moveTo>
                <a:lnTo>
                  <a:pt x="0" y="0"/>
                </a:lnTo>
                <a:lnTo>
                  <a:pt x="0" y="765933"/>
                </a:lnTo>
                <a:lnTo>
                  <a:pt x="680985" y="765933"/>
                </a:lnTo>
                <a:lnTo>
                  <a:pt x="68098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AutoShape 5"/>
          <p:cNvSpPr/>
          <p:nvPr/>
        </p:nvSpPr>
        <p:spPr>
          <a:xfrm flipV="1">
            <a:off x="2028365" y="2812203"/>
            <a:ext cx="0" cy="53691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 flipH="1">
            <a:off x="8894126" y="5693320"/>
            <a:ext cx="680984" cy="765933"/>
          </a:xfrm>
          <a:custGeom>
            <a:avLst/>
            <a:gdLst/>
            <a:ahLst/>
            <a:cxnLst/>
            <a:rect l="l" t="t" r="r" b="b"/>
            <a:pathLst>
              <a:path w="680984" h="765933">
                <a:moveTo>
                  <a:pt x="680984" y="0"/>
                </a:moveTo>
                <a:lnTo>
                  <a:pt x="0" y="0"/>
                </a:lnTo>
                <a:lnTo>
                  <a:pt x="0" y="765933"/>
                </a:lnTo>
                <a:lnTo>
                  <a:pt x="680984" y="765933"/>
                </a:lnTo>
                <a:lnTo>
                  <a:pt x="68098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AutoShape 7"/>
          <p:cNvSpPr/>
          <p:nvPr/>
        </p:nvSpPr>
        <p:spPr>
          <a:xfrm flipV="1">
            <a:off x="9575110" y="2812203"/>
            <a:ext cx="0" cy="53691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 flipH="1">
            <a:off x="12758940" y="5693320"/>
            <a:ext cx="680984" cy="765933"/>
          </a:xfrm>
          <a:custGeom>
            <a:avLst/>
            <a:gdLst/>
            <a:ahLst/>
            <a:cxnLst/>
            <a:rect l="l" t="t" r="r" b="b"/>
            <a:pathLst>
              <a:path w="680984" h="765933">
                <a:moveTo>
                  <a:pt x="680984" y="0"/>
                </a:moveTo>
                <a:lnTo>
                  <a:pt x="0" y="0"/>
                </a:lnTo>
                <a:lnTo>
                  <a:pt x="0" y="765933"/>
                </a:lnTo>
                <a:lnTo>
                  <a:pt x="680984" y="765933"/>
                </a:lnTo>
                <a:lnTo>
                  <a:pt x="68098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AutoShape 9"/>
          <p:cNvSpPr/>
          <p:nvPr/>
        </p:nvSpPr>
        <p:spPr>
          <a:xfrm flipV="1">
            <a:off x="13439924" y="2812203"/>
            <a:ext cx="0" cy="53691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47380" y="4259153"/>
            <a:ext cx="2627191" cy="1434167"/>
            <a:chOff x="0" y="0"/>
            <a:chExt cx="10515598" cy="574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15600" cy="5740400"/>
            </a:xfrm>
            <a:custGeom>
              <a:avLst/>
              <a:gdLst/>
              <a:ahLst/>
              <a:cxnLst/>
              <a:rect l="l" t="t" r="r" b="b"/>
              <a:pathLst>
                <a:path w="10515600" h="5740400">
                  <a:moveTo>
                    <a:pt x="0" y="0"/>
                  </a:moveTo>
                  <a:lnTo>
                    <a:pt x="0" y="5740400"/>
                  </a:lnTo>
                  <a:lnTo>
                    <a:pt x="7645400" y="5740400"/>
                  </a:lnTo>
                  <a:cubicBezTo>
                    <a:pt x="9229344" y="5740400"/>
                    <a:pt x="10513568" y="4457319"/>
                    <a:pt x="10515600" y="2873883"/>
                  </a:cubicBezTo>
                  <a:lnTo>
                    <a:pt x="10515600" y="2873883"/>
                  </a:lnTo>
                  <a:lnTo>
                    <a:pt x="10515600" y="2867279"/>
                  </a:lnTo>
                  <a:lnTo>
                    <a:pt x="10515600" y="2867279"/>
                  </a:lnTo>
                  <a:cubicBezTo>
                    <a:pt x="10513949" y="1283462"/>
                    <a:pt x="9229598" y="0"/>
                    <a:pt x="7645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5042552" y="5693320"/>
            <a:ext cx="680984" cy="765933"/>
          </a:xfrm>
          <a:custGeom>
            <a:avLst/>
            <a:gdLst/>
            <a:ahLst/>
            <a:cxnLst/>
            <a:rect l="l" t="t" r="r" b="b"/>
            <a:pathLst>
              <a:path w="680984" h="765933">
                <a:moveTo>
                  <a:pt x="680984" y="0"/>
                </a:moveTo>
                <a:lnTo>
                  <a:pt x="0" y="0"/>
                </a:lnTo>
                <a:lnTo>
                  <a:pt x="0" y="765933"/>
                </a:lnTo>
                <a:lnTo>
                  <a:pt x="680984" y="765933"/>
                </a:lnTo>
                <a:lnTo>
                  <a:pt x="68098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AutoShape 13"/>
          <p:cNvSpPr/>
          <p:nvPr/>
        </p:nvSpPr>
        <p:spPr>
          <a:xfrm flipV="1">
            <a:off x="5723536" y="2812203"/>
            <a:ext cx="0" cy="53691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042552" y="4259153"/>
            <a:ext cx="2627191" cy="1434167"/>
            <a:chOff x="0" y="0"/>
            <a:chExt cx="10515598" cy="574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15600" cy="5740400"/>
            </a:xfrm>
            <a:custGeom>
              <a:avLst/>
              <a:gdLst/>
              <a:ahLst/>
              <a:cxnLst/>
              <a:rect l="l" t="t" r="r" b="b"/>
              <a:pathLst>
                <a:path w="10515600" h="5740400">
                  <a:moveTo>
                    <a:pt x="0" y="0"/>
                  </a:moveTo>
                  <a:lnTo>
                    <a:pt x="0" y="5740400"/>
                  </a:lnTo>
                  <a:lnTo>
                    <a:pt x="7645400" y="5740400"/>
                  </a:lnTo>
                  <a:cubicBezTo>
                    <a:pt x="9229344" y="5740400"/>
                    <a:pt x="10513568" y="4457319"/>
                    <a:pt x="10515600" y="2873883"/>
                  </a:cubicBezTo>
                  <a:lnTo>
                    <a:pt x="10515600" y="2873883"/>
                  </a:lnTo>
                  <a:lnTo>
                    <a:pt x="10515600" y="2867279"/>
                  </a:lnTo>
                  <a:lnTo>
                    <a:pt x="10515600" y="2867279"/>
                  </a:lnTo>
                  <a:cubicBezTo>
                    <a:pt x="10513949" y="1283462"/>
                    <a:pt x="9229598" y="0"/>
                    <a:pt x="7645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894126" y="4259153"/>
            <a:ext cx="2627191" cy="1434167"/>
            <a:chOff x="0" y="0"/>
            <a:chExt cx="10515598" cy="574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15600" cy="5740400"/>
            </a:xfrm>
            <a:custGeom>
              <a:avLst/>
              <a:gdLst/>
              <a:ahLst/>
              <a:cxnLst/>
              <a:rect l="l" t="t" r="r" b="b"/>
              <a:pathLst>
                <a:path w="10515600" h="5740400">
                  <a:moveTo>
                    <a:pt x="0" y="0"/>
                  </a:moveTo>
                  <a:lnTo>
                    <a:pt x="0" y="5740400"/>
                  </a:lnTo>
                  <a:lnTo>
                    <a:pt x="7645400" y="5740400"/>
                  </a:lnTo>
                  <a:cubicBezTo>
                    <a:pt x="9229344" y="5740400"/>
                    <a:pt x="10513568" y="4457319"/>
                    <a:pt x="10515600" y="2873883"/>
                  </a:cubicBezTo>
                  <a:lnTo>
                    <a:pt x="10515600" y="2873883"/>
                  </a:lnTo>
                  <a:lnTo>
                    <a:pt x="10515600" y="2867279"/>
                  </a:lnTo>
                  <a:lnTo>
                    <a:pt x="10515600" y="2867279"/>
                  </a:lnTo>
                  <a:cubicBezTo>
                    <a:pt x="10513949" y="1283462"/>
                    <a:pt x="9229598" y="0"/>
                    <a:pt x="7645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2758940" y="4259153"/>
            <a:ext cx="2627191" cy="1434167"/>
            <a:chOff x="0" y="0"/>
            <a:chExt cx="10515598" cy="574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515600" cy="5740400"/>
            </a:xfrm>
            <a:custGeom>
              <a:avLst/>
              <a:gdLst/>
              <a:ahLst/>
              <a:cxnLst/>
              <a:rect l="l" t="t" r="r" b="b"/>
              <a:pathLst>
                <a:path w="10515600" h="5740400">
                  <a:moveTo>
                    <a:pt x="0" y="0"/>
                  </a:moveTo>
                  <a:lnTo>
                    <a:pt x="0" y="5740400"/>
                  </a:lnTo>
                  <a:lnTo>
                    <a:pt x="7645400" y="5740400"/>
                  </a:lnTo>
                  <a:cubicBezTo>
                    <a:pt x="9229344" y="5740400"/>
                    <a:pt x="10513568" y="4457319"/>
                    <a:pt x="10515600" y="2873883"/>
                  </a:cubicBezTo>
                  <a:lnTo>
                    <a:pt x="10515600" y="2873883"/>
                  </a:lnTo>
                  <a:lnTo>
                    <a:pt x="10515600" y="2867279"/>
                  </a:lnTo>
                  <a:lnTo>
                    <a:pt x="10515600" y="2867279"/>
                  </a:lnTo>
                  <a:cubicBezTo>
                    <a:pt x="10513949" y="1283462"/>
                    <a:pt x="9229598" y="0"/>
                    <a:pt x="7645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393872" y="3197120"/>
            <a:ext cx="2589055" cy="40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3"/>
              </a:lnSpc>
            </a:pPr>
            <a:r>
              <a:rPr lang="en-US" sz="2266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STRENGTHS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89043" y="3197120"/>
            <a:ext cx="2970618" cy="40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3"/>
              </a:lnSpc>
            </a:pPr>
            <a:r>
              <a:rPr lang="en-US" sz="2266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WEAKNESSES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40617" y="3197120"/>
            <a:ext cx="2295153" cy="40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3"/>
              </a:lnSpc>
            </a:pPr>
            <a:r>
              <a:rPr lang="en-US" sz="2266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OPPORTUNITIES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05431" y="3197120"/>
            <a:ext cx="2688221" cy="40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3"/>
              </a:lnSpc>
            </a:pPr>
            <a:r>
              <a:rPr lang="en-US" sz="2266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THREAT</a:t>
            </a:r>
          </a:p>
        </p:txBody>
      </p:sp>
      <p:sp>
        <p:nvSpPr>
          <p:cNvPr id="24" name="Freeform 24"/>
          <p:cNvSpPr/>
          <p:nvPr/>
        </p:nvSpPr>
        <p:spPr>
          <a:xfrm>
            <a:off x="2193568" y="4825816"/>
            <a:ext cx="934815" cy="300841"/>
          </a:xfrm>
          <a:custGeom>
            <a:avLst/>
            <a:gdLst/>
            <a:ahLst/>
            <a:cxnLst/>
            <a:rect l="l" t="t" r="r" b="b"/>
            <a:pathLst>
              <a:path w="934815" h="300841">
                <a:moveTo>
                  <a:pt x="0" y="0"/>
                </a:moveTo>
                <a:lnTo>
                  <a:pt x="934815" y="0"/>
                </a:lnTo>
                <a:lnTo>
                  <a:pt x="934815" y="300841"/>
                </a:lnTo>
                <a:lnTo>
                  <a:pt x="0" y="300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5" name="TextBox 25"/>
          <p:cNvSpPr txBox="1"/>
          <p:nvPr/>
        </p:nvSpPr>
        <p:spPr>
          <a:xfrm>
            <a:off x="2100377" y="6009612"/>
            <a:ext cx="3508285" cy="290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2077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EI’s holistic development approach effectively integrates education, health, livelihood, and environmental sustainability to create long-lasting community impact.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16507" y="6009612"/>
            <a:ext cx="3043154" cy="218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2077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EI’s reliance on external funding and partnerships limits scalability and expansion beyond Tamil Nadu.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40617" y="6009612"/>
            <a:ext cx="3132595" cy="218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2077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Increasing demand for CSR collaborations and government support provides a chance to expand outreach and impact nationally.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805431" y="6009612"/>
            <a:ext cx="3135189" cy="182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2077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Economic fluctuations and competition from other NGOs could challenge funding and resource acquisition.</a:t>
            </a:r>
          </a:p>
        </p:txBody>
      </p:sp>
      <p:sp>
        <p:nvSpPr>
          <p:cNvPr id="29" name="Freeform 29"/>
          <p:cNvSpPr/>
          <p:nvPr/>
        </p:nvSpPr>
        <p:spPr>
          <a:xfrm>
            <a:off x="5941458" y="4749666"/>
            <a:ext cx="829379" cy="376990"/>
          </a:xfrm>
          <a:custGeom>
            <a:avLst/>
            <a:gdLst/>
            <a:ahLst/>
            <a:cxnLst/>
            <a:rect l="l" t="t" r="r" b="b"/>
            <a:pathLst>
              <a:path w="829379" h="376990">
                <a:moveTo>
                  <a:pt x="0" y="0"/>
                </a:moveTo>
                <a:lnTo>
                  <a:pt x="829379" y="0"/>
                </a:lnTo>
                <a:lnTo>
                  <a:pt x="829379" y="376991"/>
                </a:lnTo>
                <a:lnTo>
                  <a:pt x="0" y="376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0" name="Freeform 30"/>
          <p:cNvSpPr/>
          <p:nvPr/>
        </p:nvSpPr>
        <p:spPr>
          <a:xfrm>
            <a:off x="9840387" y="4703494"/>
            <a:ext cx="545484" cy="545484"/>
          </a:xfrm>
          <a:custGeom>
            <a:avLst/>
            <a:gdLst/>
            <a:ahLst/>
            <a:cxnLst/>
            <a:rect l="l" t="t" r="r" b="b"/>
            <a:pathLst>
              <a:path w="545484" h="545484">
                <a:moveTo>
                  <a:pt x="0" y="0"/>
                </a:moveTo>
                <a:lnTo>
                  <a:pt x="545484" y="0"/>
                </a:lnTo>
                <a:lnTo>
                  <a:pt x="545484" y="545485"/>
                </a:lnTo>
                <a:lnTo>
                  <a:pt x="0" y="5454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1" name="Freeform 31"/>
          <p:cNvSpPr/>
          <p:nvPr/>
        </p:nvSpPr>
        <p:spPr>
          <a:xfrm>
            <a:off x="13776823" y="4643928"/>
            <a:ext cx="591424" cy="588467"/>
          </a:xfrm>
          <a:custGeom>
            <a:avLst/>
            <a:gdLst/>
            <a:ahLst/>
            <a:cxnLst/>
            <a:rect l="l" t="t" r="r" b="b"/>
            <a:pathLst>
              <a:path w="591424" h="588467">
                <a:moveTo>
                  <a:pt x="0" y="0"/>
                </a:moveTo>
                <a:lnTo>
                  <a:pt x="591424" y="0"/>
                </a:lnTo>
                <a:lnTo>
                  <a:pt x="591424" y="588467"/>
                </a:lnTo>
                <a:lnTo>
                  <a:pt x="0" y="58846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1083613"/>
            <a:ext cx="11672482" cy="754973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396213" y="4061356"/>
            <a:ext cx="1213056" cy="138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OUR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ASK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5423753"/>
            <a:ext cx="8013182" cy="315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Eegai </a:t>
            </a:r>
            <a:r>
              <a:rPr lang="en-US" sz="1999" u="none" strike="noStrike" dirty="0" err="1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Inidhu</a:t>
            </a:r>
            <a:r>
              <a:rPr lang="en-US" sz="19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 Trust (EI) needs to secure sustainable funding to expand its educational and environmental initiatives nationwide. Strengthening partnerships with corporates, government bodies, and communities is crucial for broader impact. </a:t>
            </a:r>
          </a:p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endParaRPr lang="en-US" sz="1999" u="none" strike="noStrike" dirty="0">
              <a:solidFill>
                <a:srgbClr val="000000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Expanding digital outreach will help increase awareness and engagement from donors and volunteers. Additionally, enhancing operational efficiency and capacity building will ensure the long-term sustainability and growth of the programs.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000" y="4727552"/>
            <a:ext cx="4953000" cy="41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Need of the hour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2097" y="857250"/>
            <a:ext cx="2048537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Fund Ask </a:t>
            </a:r>
          </a:p>
        </p:txBody>
      </p:sp>
      <p:sp>
        <p:nvSpPr>
          <p:cNvPr id="21" name="Freeform 21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8899"/>
            <a:ext cx="3314700" cy="591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Key Person</a:t>
            </a:r>
          </a:p>
        </p:txBody>
      </p:sp>
      <p:sp>
        <p:nvSpPr>
          <p:cNvPr id="3" name="Freeform 3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4" name="Group 4"/>
          <p:cNvGrpSpPr/>
          <p:nvPr/>
        </p:nvGrpSpPr>
        <p:grpSpPr>
          <a:xfrm>
            <a:off x="1028700" y="3581689"/>
            <a:ext cx="3701041" cy="3701041"/>
            <a:chOff x="0" y="0"/>
            <a:chExt cx="3283832" cy="32838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3712" cy="3283839"/>
            </a:xfrm>
            <a:custGeom>
              <a:avLst/>
              <a:gdLst/>
              <a:ahLst/>
              <a:cxnLst/>
              <a:rect l="l" t="t" r="r" b="b"/>
              <a:pathLst>
                <a:path w="3283712" h="3283839">
                  <a:moveTo>
                    <a:pt x="1641856" y="0"/>
                  </a:moveTo>
                  <a:cubicBezTo>
                    <a:pt x="735076" y="0"/>
                    <a:pt x="0" y="735076"/>
                    <a:pt x="0" y="1641856"/>
                  </a:cubicBezTo>
                  <a:cubicBezTo>
                    <a:pt x="0" y="2548636"/>
                    <a:pt x="735076" y="3283839"/>
                    <a:pt x="1641856" y="3283839"/>
                  </a:cubicBezTo>
                  <a:cubicBezTo>
                    <a:pt x="2548636" y="3283839"/>
                    <a:pt x="3283712" y="2548763"/>
                    <a:pt x="3283712" y="1641983"/>
                  </a:cubicBezTo>
                  <a:cubicBezTo>
                    <a:pt x="3283712" y="735203"/>
                    <a:pt x="2548763" y="0"/>
                    <a:pt x="1641856" y="0"/>
                  </a:cubicBezTo>
                  <a:close/>
                </a:path>
              </a:pathLst>
            </a:custGeom>
            <a:blipFill>
              <a:blip r:embed="rId3"/>
              <a:stretch>
                <a:fillRect t="-1504" r="-3" b="-48378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131685" y="3660800"/>
            <a:ext cx="3097915" cy="426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Managing Trustee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31685" y="3132648"/>
            <a:ext cx="5438835" cy="49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Dr. Dhanasekar. 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1685" y="4283053"/>
            <a:ext cx="12127615" cy="312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Dr. Dhanasekar B, Director </a:t>
            </a: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</a:t>
            </a: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Eegai Inidhu Trust,</a:t>
            </a: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brings over</a:t>
            </a: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22 years of experience</a:t>
            </a: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Human Resources and organizational development. </a:t>
            </a: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With an MBA in HR, </a:t>
            </a: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is deeply committed to </a:t>
            </a: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empowering communities through education, skill development, and rehabilitation. </a:t>
            </a:r>
          </a:p>
          <a:p>
            <a:pPr algn="l">
              <a:lnSpc>
                <a:spcPts val="3078"/>
              </a:lnSpc>
            </a:pPr>
            <a:endParaRPr lang="en-US" sz="21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078"/>
              </a:lnSpc>
            </a:pP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His leadership focuses on </a:t>
            </a: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fostering strategic partnerships to expand the Trust's reach and impact. Dr. Dhanasekar's vision is to create sustainable change by addressing the social, economic, and emotional needs of marginalized families.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" y="3909946"/>
            <a:ext cx="450468" cy="3787525"/>
            <a:chOff x="0" y="0"/>
            <a:chExt cx="600624" cy="5050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0583" cy="5050028"/>
            </a:xfrm>
            <a:custGeom>
              <a:avLst/>
              <a:gdLst/>
              <a:ahLst/>
              <a:cxnLst/>
              <a:rect l="l" t="t" r="r" b="b"/>
              <a:pathLst>
                <a:path w="600583" h="5050028">
                  <a:moveTo>
                    <a:pt x="0" y="0"/>
                  </a:moveTo>
                  <a:lnTo>
                    <a:pt x="0" y="5050028"/>
                  </a:lnTo>
                  <a:lnTo>
                    <a:pt x="308483" y="5050028"/>
                  </a:lnTo>
                  <a:cubicBezTo>
                    <a:pt x="469900" y="5050028"/>
                    <a:pt x="600583" y="4919345"/>
                    <a:pt x="600583" y="4757928"/>
                  </a:cubicBezTo>
                  <a:lnTo>
                    <a:pt x="600583" y="292100"/>
                  </a:lnTo>
                  <a:cubicBezTo>
                    <a:pt x="600583" y="130683"/>
                    <a:pt x="469646" y="0"/>
                    <a:pt x="308483" y="0"/>
                  </a:cubicBezTo>
                  <a:close/>
                </a:path>
              </a:pathLst>
            </a:custGeom>
            <a:solidFill>
              <a:srgbClr val="375E9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40325" y="3909946"/>
            <a:ext cx="450468" cy="3787525"/>
            <a:chOff x="0" y="0"/>
            <a:chExt cx="600624" cy="50500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0583" cy="5050028"/>
            </a:xfrm>
            <a:custGeom>
              <a:avLst/>
              <a:gdLst/>
              <a:ahLst/>
              <a:cxnLst/>
              <a:rect l="l" t="t" r="r" b="b"/>
              <a:pathLst>
                <a:path w="600583" h="5050028">
                  <a:moveTo>
                    <a:pt x="292100" y="0"/>
                  </a:moveTo>
                  <a:cubicBezTo>
                    <a:pt x="130683" y="0"/>
                    <a:pt x="0" y="130683"/>
                    <a:pt x="0" y="292100"/>
                  </a:cubicBezTo>
                  <a:lnTo>
                    <a:pt x="0" y="4757928"/>
                  </a:lnTo>
                  <a:cubicBezTo>
                    <a:pt x="0" y="4919345"/>
                    <a:pt x="130683" y="5050028"/>
                    <a:pt x="292100" y="5050028"/>
                  </a:cubicBezTo>
                  <a:lnTo>
                    <a:pt x="600583" y="5050028"/>
                  </a:lnTo>
                  <a:lnTo>
                    <a:pt x="600583" y="0"/>
                  </a:lnTo>
                  <a:close/>
                </a:path>
              </a:pathLst>
            </a:custGeom>
            <a:solidFill>
              <a:srgbClr val="375E90"/>
            </a:solidFill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5144433" cy="8229600"/>
          </a:xfrm>
          <a:custGeom>
            <a:avLst/>
            <a:gdLst/>
            <a:ahLst/>
            <a:cxnLst/>
            <a:rect l="l" t="t" r="r" b="b"/>
            <a:pathLst>
              <a:path w="5144433" h="8229600">
                <a:moveTo>
                  <a:pt x="0" y="0"/>
                </a:moveTo>
                <a:lnTo>
                  <a:pt x="5144433" y="0"/>
                </a:lnTo>
                <a:lnTo>
                  <a:pt x="51444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875" r="-52875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6616885" y="2445147"/>
            <a:ext cx="10642415" cy="580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Eegai</a:t>
            </a:r>
            <a:r>
              <a:rPr lang="en-US" sz="2499" b="1" u="none" strike="noStrike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 </a:t>
            </a:r>
            <a:r>
              <a:rPr lang="en-US" sz="2499" b="1" u="none" strike="noStrike" dirty="0" err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Inidhu</a:t>
            </a:r>
            <a:r>
              <a:rPr lang="en-US" sz="2499" b="1" u="none" strike="noStrike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 Trust (EI),</a:t>
            </a:r>
            <a:r>
              <a:rPr lang="en-US" sz="2499" b="1" dirty="0">
                <a:solidFill>
                  <a:srgbClr val="000000"/>
                </a:solidFill>
                <a:latin typeface="Outfit"/>
                <a:ea typeface="Outfit Bold"/>
                <a:cs typeface="Outfit Bold"/>
                <a:sym typeface="Outfit"/>
              </a:rPr>
              <a:t> </a:t>
            </a:r>
            <a:r>
              <a:rPr lang="en-US" sz="2499" dirty="0">
                <a:solidFill>
                  <a:srgbClr val="000000"/>
                </a:solidFill>
                <a:latin typeface="Outfit"/>
                <a:ea typeface="Outfit Bold"/>
                <a:cs typeface="Outfit Bold"/>
                <a:sym typeface="Outfit"/>
              </a:rPr>
              <a:t>is</a:t>
            </a:r>
            <a:r>
              <a:rPr lang="en-US" sz="24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 deeply committed to the </a:t>
            </a:r>
            <a:r>
              <a:rPr lang="en-US" sz="2499" b="1" u="none" strike="noStrike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 mission of transforming lives and fostering sustainable communities.</a:t>
            </a:r>
            <a:r>
              <a:rPr lang="en-US" sz="24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 Our organization is dedicated to the </a:t>
            </a:r>
            <a:r>
              <a:rPr lang="en-US" sz="2499" b="1" u="none" strike="noStrike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holistic development of marginalized and underprivileged communities, focusing on education, empowerment, dignity restoration, and environmental sustainability. 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b="1" u="none" strike="noStrike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b="1" u="none" strike="noStrike" dirty="0">
              <a:solidFill>
                <a:srgbClr val="000000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We believe in the </a:t>
            </a:r>
            <a:r>
              <a:rPr lang="en-US" sz="2499" b="1" u="none" strike="noStrike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power of collective action and generosity, embodied in our philosophy of "The Joy of Giving.</a:t>
            </a:r>
            <a:r>
              <a:rPr lang="en-US" sz="24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" Through our initiatives,</a:t>
            </a:r>
            <a:r>
              <a:rPr lang="en-US" sz="2499" b="1" u="none" strike="noStrike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 we aim to nurture future leaders, rehabilitate vulnerable individuals, and restore ecological balance.</a:t>
            </a:r>
            <a:r>
              <a:rPr lang="en-US" sz="2499" u="none" strike="noStrike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 Our work is driven by the vision of a healthier, happier, and more sustainable society, where every effort creates lasting, positive change.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16885" y="1401028"/>
            <a:ext cx="398958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Eegai Inidhu Trust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313174" y="1944195"/>
            <a:ext cx="1479547" cy="1479547"/>
          </a:xfrm>
          <a:custGeom>
            <a:avLst/>
            <a:gdLst/>
            <a:ahLst/>
            <a:cxnLst/>
            <a:rect l="l" t="t" r="r" b="b"/>
            <a:pathLst>
              <a:path w="1479547" h="1479547">
                <a:moveTo>
                  <a:pt x="0" y="0"/>
                </a:moveTo>
                <a:lnTo>
                  <a:pt x="1479546" y="0"/>
                </a:lnTo>
                <a:lnTo>
                  <a:pt x="1479546" y="1479547"/>
                </a:lnTo>
                <a:lnTo>
                  <a:pt x="0" y="14795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366866" y="3509829"/>
            <a:ext cx="11433229" cy="1507788"/>
          </a:xfrm>
          <a:custGeom>
            <a:avLst/>
            <a:gdLst/>
            <a:ahLst/>
            <a:cxnLst/>
            <a:rect l="l" t="t" r="r" b="b"/>
            <a:pathLst>
              <a:path w="11433229" h="1507788">
                <a:moveTo>
                  <a:pt x="0" y="0"/>
                </a:moveTo>
                <a:lnTo>
                  <a:pt x="11433229" y="0"/>
                </a:lnTo>
                <a:lnTo>
                  <a:pt x="11433229" y="1507789"/>
                </a:lnTo>
                <a:lnTo>
                  <a:pt x="0" y="1507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-728567" y="5060947"/>
            <a:ext cx="25323413" cy="7637669"/>
          </a:xfrm>
          <a:custGeom>
            <a:avLst/>
            <a:gdLst/>
            <a:ahLst/>
            <a:cxnLst/>
            <a:rect l="l" t="t" r="r" b="b"/>
            <a:pathLst>
              <a:path w="25323413" h="7637669">
                <a:moveTo>
                  <a:pt x="0" y="0"/>
                </a:moveTo>
                <a:lnTo>
                  <a:pt x="25323412" y="0"/>
                </a:lnTo>
                <a:lnTo>
                  <a:pt x="25323412" y="7637669"/>
                </a:lnTo>
                <a:lnTo>
                  <a:pt x="0" y="76376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38932" y="3830498"/>
            <a:ext cx="1231830" cy="1122502"/>
            <a:chOff x="0" y="0"/>
            <a:chExt cx="1231824" cy="11225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1773" cy="1122553"/>
            </a:xfrm>
            <a:custGeom>
              <a:avLst/>
              <a:gdLst/>
              <a:ahLst/>
              <a:cxnLst/>
              <a:rect l="l" t="t" r="r" b="b"/>
              <a:pathLst>
                <a:path w="1231773" h="1122553">
                  <a:moveTo>
                    <a:pt x="0" y="1122553"/>
                  </a:moveTo>
                  <a:lnTo>
                    <a:pt x="1231773" y="1122553"/>
                  </a:lnTo>
                  <a:lnTo>
                    <a:pt x="12317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76667" y="2007699"/>
            <a:ext cx="1356341" cy="1356341"/>
            <a:chOff x="0" y="0"/>
            <a:chExt cx="1356347" cy="13563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60" h="1356360">
                  <a:moveTo>
                    <a:pt x="0" y="1356360"/>
                  </a:moveTo>
                  <a:lnTo>
                    <a:pt x="1356360" y="1356360"/>
                  </a:lnTo>
                  <a:lnTo>
                    <a:pt x="1356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633055" y="3731133"/>
            <a:ext cx="958482" cy="958482"/>
            <a:chOff x="0" y="0"/>
            <a:chExt cx="958482" cy="9584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8469" cy="958469"/>
            </a:xfrm>
            <a:custGeom>
              <a:avLst/>
              <a:gdLst/>
              <a:ahLst/>
              <a:cxnLst/>
              <a:rect l="l" t="t" r="r" b="b"/>
              <a:pathLst>
                <a:path w="958469" h="958469">
                  <a:moveTo>
                    <a:pt x="0" y="958469"/>
                  </a:moveTo>
                  <a:lnTo>
                    <a:pt x="958469" y="958469"/>
                  </a:lnTo>
                  <a:lnTo>
                    <a:pt x="958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30369" y="3630473"/>
            <a:ext cx="11307718" cy="38100"/>
            <a:chOff x="0" y="0"/>
            <a:chExt cx="11307724" cy="38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07699" cy="38100"/>
            </a:xfrm>
            <a:custGeom>
              <a:avLst/>
              <a:gdLst/>
              <a:ahLst/>
              <a:cxnLst/>
              <a:rect l="l" t="t" r="r" b="b"/>
              <a:pathLst>
                <a:path w="11307699" h="38100">
                  <a:moveTo>
                    <a:pt x="0" y="38100"/>
                  </a:moveTo>
                  <a:lnTo>
                    <a:pt x="11307699" y="38100"/>
                  </a:lnTo>
                  <a:lnTo>
                    <a:pt x="113076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834377" y="4795961"/>
            <a:ext cx="6619237" cy="3891858"/>
            <a:chOff x="0" y="0"/>
            <a:chExt cx="6619240" cy="3891864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6492240" cy="38100"/>
            </a:xfrm>
            <a:custGeom>
              <a:avLst/>
              <a:gdLst/>
              <a:ahLst/>
              <a:cxnLst/>
              <a:rect l="l" t="t" r="r" b="b"/>
              <a:pathLst>
                <a:path w="6492240" h="38100">
                  <a:moveTo>
                    <a:pt x="0" y="38100"/>
                  </a:moveTo>
                  <a:lnTo>
                    <a:pt x="6492240" y="38100"/>
                  </a:lnTo>
                  <a:lnTo>
                    <a:pt x="6492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98171" y="82550"/>
              <a:ext cx="38100" cy="3745865"/>
            </a:xfrm>
            <a:custGeom>
              <a:avLst/>
              <a:gdLst/>
              <a:ahLst/>
              <a:cxnLst/>
              <a:rect l="l" t="t" r="r" b="b"/>
              <a:pathLst>
                <a:path w="38100" h="3745865">
                  <a:moveTo>
                    <a:pt x="0" y="3745865"/>
                  </a:moveTo>
                  <a:lnTo>
                    <a:pt x="38100" y="3745865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62352" y="333756"/>
              <a:ext cx="958469" cy="958469"/>
            </a:xfrm>
            <a:custGeom>
              <a:avLst/>
              <a:gdLst/>
              <a:ahLst/>
              <a:cxnLst/>
              <a:rect l="l" t="t" r="r" b="b"/>
              <a:pathLst>
                <a:path w="958469" h="958469">
                  <a:moveTo>
                    <a:pt x="0" y="958469"/>
                  </a:moveTo>
                  <a:lnTo>
                    <a:pt x="958469" y="958469"/>
                  </a:lnTo>
                  <a:lnTo>
                    <a:pt x="958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102858" y="82550"/>
              <a:ext cx="38100" cy="3745865"/>
            </a:xfrm>
            <a:custGeom>
              <a:avLst/>
              <a:gdLst/>
              <a:ahLst/>
              <a:cxnLst/>
              <a:rect l="l" t="t" r="r" b="b"/>
              <a:pathLst>
                <a:path w="38100" h="3745865">
                  <a:moveTo>
                    <a:pt x="0" y="3745865"/>
                  </a:moveTo>
                  <a:lnTo>
                    <a:pt x="38100" y="3745865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485525" y="5045916"/>
            <a:ext cx="903665" cy="1126065"/>
            <a:chOff x="0" y="0"/>
            <a:chExt cx="903668" cy="11260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3605" cy="1126109"/>
            </a:xfrm>
            <a:custGeom>
              <a:avLst/>
              <a:gdLst/>
              <a:ahLst/>
              <a:cxnLst/>
              <a:rect l="l" t="t" r="r" b="b"/>
              <a:pathLst>
                <a:path w="903605" h="1126109">
                  <a:moveTo>
                    <a:pt x="0" y="1126109"/>
                  </a:moveTo>
                  <a:lnTo>
                    <a:pt x="903605" y="1126109"/>
                  </a:lnTo>
                  <a:lnTo>
                    <a:pt x="9036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5223" y="6373939"/>
            <a:ext cx="4396314" cy="4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utfit Bold"/>
                <a:ea typeface="Outfit Bold"/>
                <a:cs typeface="Outfit Bold"/>
                <a:sym typeface="Outfit Bold"/>
              </a:rPr>
              <a:t>Envir</a:t>
            </a:r>
            <a:r>
              <a:rPr lang="en-US" sz="2499" b="1" u="none" strike="noStrike">
                <a:solidFill>
                  <a:srgbClr val="FFFFFF"/>
                </a:solidFill>
                <a:latin typeface="Outfit Bold"/>
                <a:ea typeface="Outfit Bold"/>
                <a:cs typeface="Outfit Bold"/>
                <a:sym typeface="Outfit Bold"/>
              </a:rPr>
              <a:t>onmental Degradation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21825" y="3768506"/>
            <a:ext cx="6122170" cy="4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Substance Addiction Among Youth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64594" y="4224461"/>
            <a:ext cx="7263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2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21825" y="1960074"/>
            <a:ext cx="5254755" cy="4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Lack of Access to Quality Edu</a:t>
            </a:r>
            <a:r>
              <a:rPr lang="en-US" sz="2499" b="1" u="none" strike="noStrike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cation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31637" y="6373939"/>
            <a:ext cx="4662448" cy="4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utfit Bold"/>
                <a:ea typeface="Outfit Bold"/>
                <a:cs typeface="Outfit Bold"/>
                <a:sym typeface="Outfit Bold"/>
              </a:rPr>
              <a:t>Waste</a:t>
            </a:r>
            <a:r>
              <a:rPr lang="en-US" sz="2499" b="1" u="none" strike="noStrike">
                <a:solidFill>
                  <a:srgbClr val="FFFFFF"/>
                </a:solidFill>
                <a:latin typeface="Outfit Bold"/>
                <a:ea typeface="Outfit Bold"/>
                <a:cs typeface="Outfit Bold"/>
                <a:sym typeface="Outfit Bold"/>
              </a:rPr>
              <a:t> Management Issues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0150" y="7015364"/>
            <a:ext cx="4559052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Urban</a:t>
            </a:r>
            <a:r>
              <a:rPr lang="en-US" sz="2300" u="none" strike="noStrik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ization and deforestation are causing the depletion of natural resources, and there is insufficient community-led action to restore and protect the environment.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82603" y="6901064"/>
            <a:ext cx="5160516" cy="2613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Ineffect</a:t>
            </a:r>
            <a:r>
              <a:rPr lang="en-US" sz="2499" u="none" strike="noStrik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ive waste management systems in urban and rural areas contribute to pollution, overflowing landfills, and a lack of public awareness on sustainable practices like recycling and composting.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021825" y="2499227"/>
            <a:ext cx="13972260" cy="86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C</a:t>
            </a:r>
            <a:r>
              <a:rPr lang="en-US" sz="2499" u="none" strike="noStrike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hildren from marginalized communities lack access to quality education, digital literacy, and life skills, hindering their future prospects and personal development.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21825" y="4200522"/>
            <a:ext cx="13972260" cy="86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Youth, particularly adolescents, face high rates of substance ad</a:t>
            </a:r>
            <a:r>
              <a:rPr lang="en-US" sz="2499" u="none" strike="noStrike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diction, with limited rehabilitation programs to help them recover and reintegrate into society.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70803"/>
            <a:ext cx="4683712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 b="1" u="none" strike="noStrik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Problem Statements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53163" y="6373939"/>
            <a:ext cx="4816849" cy="4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utfit Bold"/>
                <a:ea typeface="Outfit Bold"/>
                <a:cs typeface="Outfit Bold"/>
                <a:sym typeface="Outfit Bold"/>
              </a:rPr>
              <a:t>Unemploy</a:t>
            </a:r>
            <a:r>
              <a:rPr lang="en-US" sz="2499" b="1" u="none" strike="noStrike">
                <a:solidFill>
                  <a:srgbClr val="FFFFFF"/>
                </a:solidFill>
                <a:latin typeface="Outfit Bold"/>
                <a:ea typeface="Outfit Bold"/>
                <a:cs typeface="Outfit Bold"/>
                <a:sym typeface="Outfit Bold"/>
              </a:rPr>
              <a:t>ment and Skill Gaps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71190" y="7015364"/>
            <a:ext cx="5780794" cy="2613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R</a:t>
            </a:r>
            <a:r>
              <a:rPr lang="en-US" sz="2499" u="none" strike="noStrik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ehabilitated individuals, especially those overcoming addiction, struggle with unemployment and lack access to skill development programs to rebuild their careers and secure stable livelihoods.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368885" y="5222246"/>
            <a:ext cx="8520395" cy="0"/>
          </a:xfrm>
          <a:prstGeom prst="line">
            <a:avLst/>
          </a:prstGeom>
          <a:ln w="19050" cap="flat">
            <a:solidFill>
              <a:srgbClr val="3F51B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8368885" y="7467237"/>
            <a:ext cx="8520395" cy="0"/>
          </a:xfrm>
          <a:prstGeom prst="line">
            <a:avLst/>
          </a:prstGeom>
          <a:ln w="19050" cap="flat">
            <a:solidFill>
              <a:srgbClr val="3F51B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012097" y="3334779"/>
            <a:ext cx="6990618" cy="5923521"/>
          </a:xfrm>
          <a:custGeom>
            <a:avLst/>
            <a:gdLst/>
            <a:ahLst/>
            <a:cxnLst/>
            <a:rect l="l" t="t" r="r" b="b"/>
            <a:pathLst>
              <a:path w="6990618" h="5923521">
                <a:moveTo>
                  <a:pt x="0" y="0"/>
                </a:moveTo>
                <a:lnTo>
                  <a:pt x="6990619" y="0"/>
                </a:lnTo>
                <a:lnTo>
                  <a:pt x="6990619" y="5923521"/>
                </a:lnTo>
                <a:lnTo>
                  <a:pt x="0" y="5923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58" r="-284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1028700" y="1135916"/>
            <a:ext cx="438169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 b="1" u="none" strike="noStrik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Solutions We Offer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2097" y="1873488"/>
            <a:ext cx="16247203" cy="1298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Empowerment through Green Livelihoods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EI trains women and youth in sustainable waste management and green entrepreneurship, offering micro-grants and support to establish self-sustaining businesses.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92685" y="3189133"/>
            <a:ext cx="8258955" cy="5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utfit Semi-Bold"/>
                <a:ea typeface="Outfit Semi-Bold"/>
                <a:cs typeface="Outfit Semi-Bold"/>
                <a:sym typeface="Outfit Semi-Bold"/>
              </a:rPr>
              <a:t>Quality Education Access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68885" y="3819204"/>
            <a:ext cx="8716518" cy="116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EI offers free tuition, scholarships, and coaching to ensure underprivileged children and youth gain access to quality education, digital literacy, and life skills.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92685" y="5393696"/>
            <a:ext cx="8792718" cy="5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utfit Semi-Bold"/>
                <a:ea typeface="Outfit Semi-Bold"/>
                <a:cs typeface="Outfit Semi-Bold"/>
                <a:sym typeface="Outfit Semi-Bold"/>
              </a:rPr>
              <a:t>Rehabilitation and Skill Development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92685" y="6022412"/>
            <a:ext cx="8792718" cy="116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EI partners with rehabilitation centers to provide counselling, skill development, and livelihood support, helping individuals overcome addiction and rebuild their lives.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11735" y="7638687"/>
            <a:ext cx="9278489" cy="5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utfit Semi-Bold"/>
                <a:ea typeface="Outfit Semi-Bold"/>
                <a:cs typeface="Outfit Semi-Bold"/>
                <a:sym typeface="Outfit Semi-Bold"/>
              </a:rPr>
              <a:t>Environmental Restoration and Sustainability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9835" y="8267337"/>
            <a:ext cx="8716518" cy="116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EI initiates programs like Palmyra restoration and zero-waste communities to promote sustainability and create eco-friendly livelihoods within local communities.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45337" y="4569922"/>
            <a:ext cx="4227889" cy="7816367"/>
            <a:chOff x="0" y="0"/>
            <a:chExt cx="1113518" cy="20586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3518" cy="2058632"/>
            </a:xfrm>
            <a:custGeom>
              <a:avLst/>
              <a:gdLst/>
              <a:ahLst/>
              <a:cxnLst/>
              <a:rect l="l" t="t" r="r" b="b"/>
              <a:pathLst>
                <a:path w="1113518" h="2058632">
                  <a:moveTo>
                    <a:pt x="27467" y="0"/>
                  </a:moveTo>
                  <a:lnTo>
                    <a:pt x="1086051" y="0"/>
                  </a:lnTo>
                  <a:cubicBezTo>
                    <a:pt x="1093335" y="0"/>
                    <a:pt x="1100322" y="2894"/>
                    <a:pt x="1105473" y="8045"/>
                  </a:cubicBezTo>
                  <a:cubicBezTo>
                    <a:pt x="1110624" y="13196"/>
                    <a:pt x="1113518" y="20183"/>
                    <a:pt x="1113518" y="27467"/>
                  </a:cubicBezTo>
                  <a:lnTo>
                    <a:pt x="1113518" y="2031164"/>
                  </a:lnTo>
                  <a:cubicBezTo>
                    <a:pt x="1113518" y="2046334"/>
                    <a:pt x="1101220" y="2058632"/>
                    <a:pt x="1086051" y="2058632"/>
                  </a:cubicBezTo>
                  <a:lnTo>
                    <a:pt x="27467" y="2058632"/>
                  </a:lnTo>
                  <a:cubicBezTo>
                    <a:pt x="20183" y="2058632"/>
                    <a:pt x="13196" y="2055738"/>
                    <a:pt x="8045" y="2050587"/>
                  </a:cubicBezTo>
                  <a:cubicBezTo>
                    <a:pt x="2894" y="2045436"/>
                    <a:pt x="0" y="2038449"/>
                    <a:pt x="0" y="2031164"/>
                  </a:cubicBezTo>
                  <a:lnTo>
                    <a:pt x="0" y="27467"/>
                  </a:lnTo>
                  <a:cubicBezTo>
                    <a:pt x="0" y="12298"/>
                    <a:pt x="12298" y="0"/>
                    <a:pt x="274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gradFill>
                <a:gsLst>
                  <a:gs pos="0">
                    <a:srgbClr val="3F51B5">
                      <a:alpha val="100000"/>
                    </a:srgbClr>
                  </a:gs>
                  <a:gs pos="50000">
                    <a:srgbClr val="3F51B5">
                      <a:alpha val="0"/>
                    </a:srgbClr>
                  </a:gs>
                  <a:gs pos="100000">
                    <a:srgbClr val="3F51B5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13518" cy="2106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3108" y="4569922"/>
            <a:ext cx="4227889" cy="7816367"/>
            <a:chOff x="0" y="0"/>
            <a:chExt cx="1113518" cy="20586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3518" cy="2058632"/>
            </a:xfrm>
            <a:custGeom>
              <a:avLst/>
              <a:gdLst/>
              <a:ahLst/>
              <a:cxnLst/>
              <a:rect l="l" t="t" r="r" b="b"/>
              <a:pathLst>
                <a:path w="1113518" h="2058632">
                  <a:moveTo>
                    <a:pt x="27467" y="0"/>
                  </a:moveTo>
                  <a:lnTo>
                    <a:pt x="1086051" y="0"/>
                  </a:lnTo>
                  <a:cubicBezTo>
                    <a:pt x="1093335" y="0"/>
                    <a:pt x="1100322" y="2894"/>
                    <a:pt x="1105473" y="8045"/>
                  </a:cubicBezTo>
                  <a:cubicBezTo>
                    <a:pt x="1110624" y="13196"/>
                    <a:pt x="1113518" y="20183"/>
                    <a:pt x="1113518" y="27467"/>
                  </a:cubicBezTo>
                  <a:lnTo>
                    <a:pt x="1113518" y="2031164"/>
                  </a:lnTo>
                  <a:cubicBezTo>
                    <a:pt x="1113518" y="2046334"/>
                    <a:pt x="1101220" y="2058632"/>
                    <a:pt x="1086051" y="2058632"/>
                  </a:cubicBezTo>
                  <a:lnTo>
                    <a:pt x="27467" y="2058632"/>
                  </a:lnTo>
                  <a:cubicBezTo>
                    <a:pt x="20183" y="2058632"/>
                    <a:pt x="13196" y="2055738"/>
                    <a:pt x="8045" y="2050587"/>
                  </a:cubicBezTo>
                  <a:cubicBezTo>
                    <a:pt x="2894" y="2045436"/>
                    <a:pt x="0" y="2038449"/>
                    <a:pt x="0" y="2031164"/>
                  </a:cubicBezTo>
                  <a:lnTo>
                    <a:pt x="0" y="27467"/>
                  </a:lnTo>
                  <a:cubicBezTo>
                    <a:pt x="0" y="12298"/>
                    <a:pt x="12298" y="0"/>
                    <a:pt x="274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gradFill>
                <a:gsLst>
                  <a:gs pos="0">
                    <a:srgbClr val="3F51B5">
                      <a:alpha val="100000"/>
                    </a:srgbClr>
                  </a:gs>
                  <a:gs pos="50000">
                    <a:srgbClr val="3F51B5">
                      <a:alpha val="0"/>
                    </a:srgbClr>
                  </a:gs>
                  <a:gs pos="100000">
                    <a:srgbClr val="3F51B5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113518" cy="2106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51657" y="4569922"/>
            <a:ext cx="4227889" cy="7816367"/>
            <a:chOff x="0" y="0"/>
            <a:chExt cx="1113518" cy="20586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13518" cy="2058632"/>
            </a:xfrm>
            <a:custGeom>
              <a:avLst/>
              <a:gdLst/>
              <a:ahLst/>
              <a:cxnLst/>
              <a:rect l="l" t="t" r="r" b="b"/>
              <a:pathLst>
                <a:path w="1113518" h="2058632">
                  <a:moveTo>
                    <a:pt x="27467" y="0"/>
                  </a:moveTo>
                  <a:lnTo>
                    <a:pt x="1086051" y="0"/>
                  </a:lnTo>
                  <a:cubicBezTo>
                    <a:pt x="1093335" y="0"/>
                    <a:pt x="1100322" y="2894"/>
                    <a:pt x="1105473" y="8045"/>
                  </a:cubicBezTo>
                  <a:cubicBezTo>
                    <a:pt x="1110624" y="13196"/>
                    <a:pt x="1113518" y="20183"/>
                    <a:pt x="1113518" y="27467"/>
                  </a:cubicBezTo>
                  <a:lnTo>
                    <a:pt x="1113518" y="2031164"/>
                  </a:lnTo>
                  <a:cubicBezTo>
                    <a:pt x="1113518" y="2046334"/>
                    <a:pt x="1101220" y="2058632"/>
                    <a:pt x="1086051" y="2058632"/>
                  </a:cubicBezTo>
                  <a:lnTo>
                    <a:pt x="27467" y="2058632"/>
                  </a:lnTo>
                  <a:cubicBezTo>
                    <a:pt x="20183" y="2058632"/>
                    <a:pt x="13196" y="2055738"/>
                    <a:pt x="8045" y="2050587"/>
                  </a:cubicBezTo>
                  <a:cubicBezTo>
                    <a:pt x="2894" y="2045436"/>
                    <a:pt x="0" y="2038449"/>
                    <a:pt x="0" y="2031164"/>
                  </a:cubicBezTo>
                  <a:lnTo>
                    <a:pt x="0" y="27467"/>
                  </a:lnTo>
                  <a:cubicBezTo>
                    <a:pt x="0" y="12298"/>
                    <a:pt x="12298" y="0"/>
                    <a:pt x="274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gradFill>
                <a:gsLst>
                  <a:gs pos="0">
                    <a:srgbClr val="3F51B5">
                      <a:alpha val="100000"/>
                    </a:srgbClr>
                  </a:gs>
                  <a:gs pos="50000">
                    <a:srgbClr val="3F51B5">
                      <a:alpha val="0"/>
                    </a:srgbClr>
                  </a:gs>
                  <a:gs pos="100000">
                    <a:srgbClr val="3F51B5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113518" cy="2106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19848" y="8780796"/>
            <a:ext cx="9893951" cy="1175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7040" b="1" dirty="0">
                <a:solidFill>
                  <a:srgbClr val="9E9E9E"/>
                </a:solidFill>
                <a:latin typeface="Outfit Bold"/>
                <a:ea typeface="Outfit Bold"/>
                <a:cs typeface="Outfit Bold"/>
                <a:sym typeface="Outfit Bold"/>
              </a:rPr>
              <a:t>Anytime, Anywhere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719848" y="11004922"/>
            <a:ext cx="9333917" cy="1741807"/>
            <a:chOff x="0" y="0"/>
            <a:chExt cx="1956224" cy="1608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6224" cy="160810"/>
            </a:xfrm>
            <a:custGeom>
              <a:avLst/>
              <a:gdLst/>
              <a:ahLst/>
              <a:cxnLst/>
              <a:rect l="l" t="t" r="r" b="b"/>
              <a:pathLst>
                <a:path w="1956224" h="160810">
                  <a:moveTo>
                    <a:pt x="0" y="0"/>
                  </a:moveTo>
                  <a:lnTo>
                    <a:pt x="1956224" y="0"/>
                  </a:lnTo>
                  <a:lnTo>
                    <a:pt x="1956224" y="160810"/>
                  </a:lnTo>
                  <a:lnTo>
                    <a:pt x="0" y="160810"/>
                  </a:lnTo>
                  <a:close/>
                </a:path>
              </a:pathLst>
            </a:custGeom>
            <a:gradFill rotWithShape="1">
              <a:gsLst>
                <a:gs pos="0">
                  <a:srgbClr val="FAFAFA">
                    <a:alpha val="0"/>
                  </a:srgbClr>
                </a:gs>
                <a:gs pos="50000">
                  <a:srgbClr val="FAFAFA">
                    <a:alpha val="82000"/>
                  </a:srgbClr>
                </a:gs>
                <a:gs pos="100000">
                  <a:srgbClr val="FAFAFA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56224" cy="198910"/>
            </a:xfrm>
            <a:prstGeom prst="rect">
              <a:avLst/>
            </a:prstGeom>
          </p:spPr>
          <p:txBody>
            <a:bodyPr lIns="56118" tIns="56118" rIns="56118" bIns="56118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099983" y="4985847"/>
            <a:ext cx="3518596" cy="86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utfit Semi-Bold"/>
                <a:ea typeface="Outfit Semi-Bold"/>
                <a:cs typeface="Outfit Semi-Bold"/>
                <a:sym typeface="Outfit Semi-Bold"/>
              </a:rPr>
              <a:t>Transparency &amp; Accountability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00623" y="6179647"/>
            <a:ext cx="3917316" cy="272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EI upholds high standards of transparency and accountability with robust monitoring, reporting mechanisms, and creative storytelling to highlight CSR impact.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135916"/>
            <a:ext cx="459945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Unique Selling Points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12865" y="4985847"/>
            <a:ext cx="3918112" cy="86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utfit Semi-Bold"/>
                <a:ea typeface="Outfit Semi-Bold"/>
                <a:cs typeface="Outfit Semi-Bold"/>
                <a:sym typeface="Outfit Semi-Bold"/>
              </a:rPr>
              <a:t>Community Ownership &amp; Sustainability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06545" y="4985847"/>
            <a:ext cx="3873242" cy="86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Outfit Semi-Bold"/>
                <a:ea typeface="Outfit Semi-Bold"/>
                <a:cs typeface="Outfit Semi-Bold"/>
                <a:sym typeface="Outfit Semi-Bold"/>
              </a:rPr>
              <a:t>Strategic Alignment with Corporate CSR Goals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67875" y="6075021"/>
            <a:ext cx="3718354" cy="23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EI fosters grassroots engagement, ensuring that initiatives are self-sustaining and continue beyond the funding cycle through community involvement.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47481" y="6179647"/>
            <a:ext cx="3836239" cy="272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EI’s programs align with corporate CSR objectives and UN SDGs, enabling measurable impact in education, gender equality, climate action, and sustainable development.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5036" y="2348487"/>
            <a:ext cx="14463543" cy="1298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Holistic Development Approach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Outfit Extra-Light"/>
                <a:ea typeface="Outfit Extra-Light"/>
                <a:cs typeface="Outfit Extra-Light"/>
                <a:sym typeface="Outfit Extra-Light"/>
              </a:rPr>
              <a:t>EI integra</a:t>
            </a:r>
            <a:r>
              <a:rPr lang="en-US" sz="2499" u="none" strike="noStrike" dirty="0">
                <a:solidFill>
                  <a:srgbClr val="000000"/>
                </a:solidFill>
                <a:latin typeface="Outfit Extra-Light"/>
                <a:ea typeface="Outfit Extra-Light"/>
                <a:cs typeface="Outfit Extra-Light"/>
                <a:sym typeface="Outfit Extra-Light"/>
              </a:rPr>
              <a:t>tes education, livelihood, health, and environmental sustainability into one cohesive strategy, ensuring comprehensive community development.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104603">
            <a:off x="12155812" y="1732978"/>
            <a:ext cx="4865658" cy="486565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F51B5">
                    <a:alpha val="0"/>
                  </a:srgbClr>
                </a:gs>
                <a:gs pos="100000">
                  <a:srgbClr val="3F51B5">
                    <a:alpha val="405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333659">
            <a:off x="9496250" y="3760143"/>
            <a:ext cx="3804357" cy="380435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8426214">
            <a:off x="11279076" y="6376242"/>
            <a:ext cx="2793420" cy="27934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FA6">
                    <a:alpha val="0"/>
                  </a:srgbClr>
                </a:gs>
                <a:gs pos="100000">
                  <a:srgbClr val="00BFA6">
                    <a:alpha val="405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12096" y="978217"/>
            <a:ext cx="5160103" cy="591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Market Opportunity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171649" y="3060959"/>
            <a:ext cx="2833985" cy="90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TAM</a:t>
            </a:r>
          </a:p>
          <a:p>
            <a:pPr algn="ctr">
              <a:lnSpc>
                <a:spcPts val="4555"/>
              </a:lnSpc>
              <a:spcBef>
                <a:spcPct val="0"/>
              </a:spcBef>
            </a:pPr>
            <a:r>
              <a:rPr lang="en-US" sz="3253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USD 464.86 Bn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78112" y="5156712"/>
            <a:ext cx="2640634" cy="96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218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SAM</a:t>
            </a:r>
          </a:p>
          <a:p>
            <a:pPr algn="ctr">
              <a:lnSpc>
                <a:spcPts val="4838"/>
              </a:lnSpc>
              <a:spcBef>
                <a:spcPct val="0"/>
              </a:spcBef>
            </a:pPr>
            <a:r>
              <a:rPr lang="en-US" sz="3456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US$ 92.97 Bn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77199" y="7006475"/>
            <a:ext cx="2197175" cy="83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1"/>
              </a:lnSpc>
            </a:pPr>
            <a:r>
              <a:rPr lang="en-US" sz="1872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SOM</a:t>
            </a:r>
          </a:p>
          <a:p>
            <a:pPr algn="ctr">
              <a:lnSpc>
                <a:spcPts val="4139"/>
              </a:lnSpc>
              <a:spcBef>
                <a:spcPct val="0"/>
              </a:spcBef>
            </a:pPr>
            <a:r>
              <a:rPr lang="en-US" sz="2956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US$ 18.59 Bn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89529" y="4108657"/>
            <a:ext cx="3398225" cy="89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5"/>
              </a:lnSpc>
              <a:spcBef>
                <a:spcPct val="0"/>
              </a:spcBef>
            </a:pPr>
            <a:r>
              <a:rPr lang="en-US" sz="2575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NGOs and charitable organizations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141825"/>
            <a:ext cx="6157453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 u="sng" dirty="0">
                <a:solidFill>
                  <a:srgbClr val="737373"/>
                </a:solidFill>
                <a:latin typeface="Outfit Bold"/>
                <a:ea typeface="Outfit Bold"/>
                <a:cs typeface="Outfit Bold"/>
                <a:sym typeface="Outfit Bold"/>
              </a:rPr>
              <a:t>NGOs and charitable organizations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2096" y="5339688"/>
            <a:ext cx="4521067" cy="591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#Target Market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159741"/>
            <a:ext cx="7271725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Underprivileged Children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Youth &amp; Women in Rural Areas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Addiction Recovery Seekers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Local Communities Focused on Sustainability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Corporates &amp; Institutions for Partnerships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Government and Educational Bodies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1" name="TextBox 21"/>
          <p:cNvSpPr txBox="1"/>
          <p:nvPr/>
        </p:nvSpPr>
        <p:spPr>
          <a:xfrm>
            <a:off x="1028700" y="2698486"/>
            <a:ext cx="6157453" cy="221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The Indian </a:t>
            </a:r>
            <a:r>
              <a:rPr lang="en-US" sz="2499" b="1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NGOs and charitable organizations</a:t>
            </a:r>
            <a:r>
              <a:rPr lang="en-US" sz="2499" dirty="0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 market is projected to reach </a:t>
            </a:r>
            <a:r>
              <a:rPr lang="en-US" sz="2499" b="1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USD 464.86 billion in 2025,</a:t>
            </a:r>
            <a:r>
              <a:rPr lang="en-US" sz="2499" dirty="0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 up from </a:t>
            </a:r>
            <a:r>
              <a:rPr lang="en-US" sz="2499" b="1" dirty="0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USD 425.77 billion in 2024</a:t>
            </a:r>
            <a:r>
              <a:rPr lang="en-US" sz="2499" dirty="0">
                <a:solidFill>
                  <a:srgbClr val="000000"/>
                </a:solidFill>
                <a:latin typeface="Outfit Light"/>
                <a:ea typeface="Outfit Light"/>
                <a:cs typeface="Outfit Light"/>
                <a:sym typeface="Outfit Light"/>
              </a:rPr>
              <a:t>, reflecting a steady growth trajectory.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9144000" y="1761035"/>
            <a:ext cx="8787153" cy="7908438"/>
          </a:xfrm>
          <a:custGeom>
            <a:avLst/>
            <a:gdLst/>
            <a:ahLst/>
            <a:cxnLst/>
            <a:rect l="l" t="t" r="r" b="b"/>
            <a:pathLst>
              <a:path w="8787153" h="7908438">
                <a:moveTo>
                  <a:pt x="0" y="0"/>
                </a:moveTo>
                <a:lnTo>
                  <a:pt x="8787153" y="0"/>
                </a:lnTo>
                <a:lnTo>
                  <a:pt x="8787153" y="7908438"/>
                </a:lnTo>
                <a:lnTo>
                  <a:pt x="0" y="7908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062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8058360" y="7536304"/>
            <a:ext cx="10229640" cy="2750696"/>
          </a:xfrm>
          <a:custGeom>
            <a:avLst/>
            <a:gdLst/>
            <a:ahLst/>
            <a:cxnLst/>
            <a:rect l="l" t="t" r="r" b="b"/>
            <a:pathLst>
              <a:path w="10229640" h="2750696">
                <a:moveTo>
                  <a:pt x="0" y="0"/>
                </a:moveTo>
                <a:lnTo>
                  <a:pt x="10229640" y="0"/>
                </a:lnTo>
                <a:lnTo>
                  <a:pt x="10229640" y="2750696"/>
                </a:lnTo>
                <a:lnTo>
                  <a:pt x="0" y="2750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8214" b="-199182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32710" y="3135519"/>
            <a:ext cx="857755" cy="850954"/>
            <a:chOff x="0" y="0"/>
            <a:chExt cx="857758" cy="850964"/>
          </a:xfrm>
        </p:grpSpPr>
        <p:sp>
          <p:nvSpPr>
            <p:cNvPr id="6" name="Freeform 6"/>
            <p:cNvSpPr/>
            <p:nvPr/>
          </p:nvSpPr>
          <p:spPr>
            <a:xfrm>
              <a:off x="-3810" y="0"/>
              <a:ext cx="866140" cy="851027"/>
            </a:xfrm>
            <a:custGeom>
              <a:avLst/>
              <a:gdLst/>
              <a:ahLst/>
              <a:cxnLst/>
              <a:rect l="l" t="t" r="r" b="b"/>
              <a:pathLst>
                <a:path w="866140" h="851027">
                  <a:moveTo>
                    <a:pt x="459359" y="32258"/>
                  </a:moveTo>
                  <a:lnTo>
                    <a:pt x="529336" y="111125"/>
                  </a:lnTo>
                  <a:lnTo>
                    <a:pt x="508508" y="111125"/>
                  </a:lnTo>
                  <a:cubicBezTo>
                    <a:pt x="501396" y="111125"/>
                    <a:pt x="495554" y="116967"/>
                    <a:pt x="495554" y="124079"/>
                  </a:cubicBezTo>
                  <a:lnTo>
                    <a:pt x="495554" y="261620"/>
                  </a:lnTo>
                  <a:lnTo>
                    <a:pt x="423164" y="261620"/>
                  </a:lnTo>
                  <a:lnTo>
                    <a:pt x="423164" y="124079"/>
                  </a:lnTo>
                  <a:cubicBezTo>
                    <a:pt x="423164" y="116967"/>
                    <a:pt x="417449" y="111125"/>
                    <a:pt x="410210" y="111125"/>
                  </a:cubicBezTo>
                  <a:lnTo>
                    <a:pt x="389509" y="111125"/>
                  </a:lnTo>
                  <a:lnTo>
                    <a:pt x="459359" y="32258"/>
                  </a:lnTo>
                  <a:close/>
                  <a:moveTo>
                    <a:pt x="459359" y="0"/>
                  </a:moveTo>
                  <a:cubicBezTo>
                    <a:pt x="456311" y="0"/>
                    <a:pt x="453263" y="1016"/>
                    <a:pt x="450850" y="3175"/>
                  </a:cubicBezTo>
                  <a:lnTo>
                    <a:pt x="351155" y="115570"/>
                  </a:lnTo>
                  <a:cubicBezTo>
                    <a:pt x="343789" y="123825"/>
                    <a:pt x="349885" y="136906"/>
                    <a:pt x="360807" y="136906"/>
                  </a:cubicBezTo>
                  <a:lnTo>
                    <a:pt x="360807" y="136906"/>
                  </a:lnTo>
                  <a:lnTo>
                    <a:pt x="397383" y="136906"/>
                  </a:lnTo>
                  <a:lnTo>
                    <a:pt x="397383" y="274447"/>
                  </a:lnTo>
                  <a:cubicBezTo>
                    <a:pt x="397383" y="281559"/>
                    <a:pt x="403225" y="287401"/>
                    <a:pt x="410337" y="287401"/>
                  </a:cubicBezTo>
                  <a:lnTo>
                    <a:pt x="508635" y="287401"/>
                  </a:lnTo>
                  <a:cubicBezTo>
                    <a:pt x="515747" y="287401"/>
                    <a:pt x="521589" y="281559"/>
                    <a:pt x="521589" y="274447"/>
                  </a:cubicBezTo>
                  <a:lnTo>
                    <a:pt x="521589" y="137033"/>
                  </a:lnTo>
                  <a:lnTo>
                    <a:pt x="558165" y="137033"/>
                  </a:lnTo>
                  <a:cubicBezTo>
                    <a:pt x="568960" y="137033"/>
                    <a:pt x="575945" y="123952"/>
                    <a:pt x="567055" y="114808"/>
                  </a:cubicBezTo>
                  <a:lnTo>
                    <a:pt x="469138" y="4318"/>
                  </a:lnTo>
                  <a:cubicBezTo>
                    <a:pt x="466598" y="1397"/>
                    <a:pt x="463042" y="0"/>
                    <a:pt x="459486" y="0"/>
                  </a:cubicBezTo>
                  <a:close/>
                  <a:moveTo>
                    <a:pt x="755777" y="172720"/>
                  </a:moveTo>
                  <a:lnTo>
                    <a:pt x="819785" y="244983"/>
                  </a:lnTo>
                  <a:lnTo>
                    <a:pt x="801878" y="244983"/>
                  </a:lnTo>
                  <a:cubicBezTo>
                    <a:pt x="794766" y="244983"/>
                    <a:pt x="788924" y="250698"/>
                    <a:pt x="788924" y="257937"/>
                  </a:cubicBezTo>
                  <a:lnTo>
                    <a:pt x="788924" y="386207"/>
                  </a:lnTo>
                  <a:lnTo>
                    <a:pt x="722630" y="386207"/>
                  </a:lnTo>
                  <a:lnTo>
                    <a:pt x="722630" y="257810"/>
                  </a:lnTo>
                  <a:cubicBezTo>
                    <a:pt x="722630" y="250698"/>
                    <a:pt x="716915" y="244856"/>
                    <a:pt x="709676" y="244856"/>
                  </a:cubicBezTo>
                  <a:lnTo>
                    <a:pt x="691896" y="244856"/>
                  </a:lnTo>
                  <a:lnTo>
                    <a:pt x="755904" y="172593"/>
                  </a:lnTo>
                  <a:close/>
                  <a:moveTo>
                    <a:pt x="755777" y="140462"/>
                  </a:moveTo>
                  <a:cubicBezTo>
                    <a:pt x="752729" y="140462"/>
                    <a:pt x="749681" y="141478"/>
                    <a:pt x="747268" y="143637"/>
                  </a:cubicBezTo>
                  <a:lnTo>
                    <a:pt x="653542" y="249174"/>
                  </a:lnTo>
                  <a:cubicBezTo>
                    <a:pt x="646176" y="257556"/>
                    <a:pt x="652145" y="270510"/>
                    <a:pt x="663067" y="270510"/>
                  </a:cubicBezTo>
                  <a:cubicBezTo>
                    <a:pt x="663067" y="270510"/>
                    <a:pt x="663067" y="270510"/>
                    <a:pt x="663194" y="270510"/>
                  </a:cubicBezTo>
                  <a:lnTo>
                    <a:pt x="663194" y="270510"/>
                  </a:lnTo>
                  <a:lnTo>
                    <a:pt x="696722" y="270510"/>
                  </a:lnTo>
                  <a:lnTo>
                    <a:pt x="696722" y="399034"/>
                  </a:lnTo>
                  <a:cubicBezTo>
                    <a:pt x="696722" y="406146"/>
                    <a:pt x="702564" y="411988"/>
                    <a:pt x="709676" y="411988"/>
                  </a:cubicBezTo>
                  <a:lnTo>
                    <a:pt x="802005" y="411988"/>
                  </a:lnTo>
                  <a:cubicBezTo>
                    <a:pt x="809117" y="411988"/>
                    <a:pt x="814959" y="406273"/>
                    <a:pt x="814959" y="399034"/>
                  </a:cubicBezTo>
                  <a:lnTo>
                    <a:pt x="814959" y="270637"/>
                  </a:lnTo>
                  <a:lnTo>
                    <a:pt x="848360" y="270637"/>
                  </a:lnTo>
                  <a:cubicBezTo>
                    <a:pt x="859155" y="270637"/>
                    <a:pt x="866140" y="257556"/>
                    <a:pt x="857377" y="248412"/>
                  </a:cubicBezTo>
                  <a:lnTo>
                    <a:pt x="765429" y="144780"/>
                  </a:lnTo>
                  <a:cubicBezTo>
                    <a:pt x="762889" y="141859"/>
                    <a:pt x="759333" y="140462"/>
                    <a:pt x="755777" y="140462"/>
                  </a:cubicBezTo>
                  <a:close/>
                  <a:moveTo>
                    <a:pt x="495681" y="333883"/>
                  </a:moveTo>
                  <a:cubicBezTo>
                    <a:pt x="529590" y="333883"/>
                    <a:pt x="563499" y="339090"/>
                    <a:pt x="588899" y="349504"/>
                  </a:cubicBezTo>
                  <a:cubicBezTo>
                    <a:pt x="632079" y="367157"/>
                    <a:pt x="632079" y="388112"/>
                    <a:pt x="588899" y="405765"/>
                  </a:cubicBezTo>
                  <a:cubicBezTo>
                    <a:pt x="563372" y="416179"/>
                    <a:pt x="529463" y="421386"/>
                    <a:pt x="495554" y="421386"/>
                  </a:cubicBezTo>
                  <a:cubicBezTo>
                    <a:pt x="461645" y="421386"/>
                    <a:pt x="427736" y="416179"/>
                    <a:pt x="402336" y="405765"/>
                  </a:cubicBezTo>
                  <a:cubicBezTo>
                    <a:pt x="359156" y="388112"/>
                    <a:pt x="359156" y="367157"/>
                    <a:pt x="402336" y="349504"/>
                  </a:cubicBezTo>
                  <a:cubicBezTo>
                    <a:pt x="427736" y="339090"/>
                    <a:pt x="461645" y="333883"/>
                    <a:pt x="495554" y="333883"/>
                  </a:cubicBezTo>
                  <a:close/>
                  <a:moveTo>
                    <a:pt x="621538" y="417576"/>
                  </a:moveTo>
                  <a:lnTo>
                    <a:pt x="621538" y="449961"/>
                  </a:lnTo>
                  <a:cubicBezTo>
                    <a:pt x="594106" y="462153"/>
                    <a:pt x="570484" y="481457"/>
                    <a:pt x="552958" y="505587"/>
                  </a:cubicBezTo>
                  <a:cubicBezTo>
                    <a:pt x="535178" y="509016"/>
                    <a:pt x="515620" y="510794"/>
                    <a:pt x="495808" y="510794"/>
                  </a:cubicBezTo>
                  <a:cubicBezTo>
                    <a:pt x="462153" y="510794"/>
                    <a:pt x="428244" y="505714"/>
                    <a:pt x="402463" y="495173"/>
                  </a:cubicBezTo>
                  <a:cubicBezTo>
                    <a:pt x="382397" y="486918"/>
                    <a:pt x="369951" y="476885"/>
                    <a:pt x="369951" y="467106"/>
                  </a:cubicBezTo>
                  <a:lnTo>
                    <a:pt x="369951" y="417576"/>
                  </a:lnTo>
                  <a:cubicBezTo>
                    <a:pt x="399161" y="437261"/>
                    <a:pt x="447421" y="447040"/>
                    <a:pt x="495681" y="447040"/>
                  </a:cubicBezTo>
                  <a:cubicBezTo>
                    <a:pt x="543941" y="447040"/>
                    <a:pt x="592328" y="437261"/>
                    <a:pt x="621538" y="417576"/>
                  </a:cubicBezTo>
                  <a:close/>
                  <a:moveTo>
                    <a:pt x="369824" y="507111"/>
                  </a:moveTo>
                  <a:cubicBezTo>
                    <a:pt x="400685" y="527939"/>
                    <a:pt x="449961" y="536575"/>
                    <a:pt x="495681" y="536575"/>
                  </a:cubicBezTo>
                  <a:cubicBezTo>
                    <a:pt x="509651" y="536575"/>
                    <a:pt x="523240" y="535813"/>
                    <a:pt x="535940" y="534289"/>
                  </a:cubicBezTo>
                  <a:cubicBezTo>
                    <a:pt x="526669" y="554228"/>
                    <a:pt x="521335" y="576326"/>
                    <a:pt x="520446" y="599440"/>
                  </a:cubicBezTo>
                  <a:cubicBezTo>
                    <a:pt x="512445" y="600075"/>
                    <a:pt x="504190" y="600329"/>
                    <a:pt x="495935" y="600329"/>
                  </a:cubicBezTo>
                  <a:cubicBezTo>
                    <a:pt x="462026" y="600329"/>
                    <a:pt x="427609" y="594995"/>
                    <a:pt x="402209" y="584708"/>
                  </a:cubicBezTo>
                  <a:cubicBezTo>
                    <a:pt x="382143" y="576453"/>
                    <a:pt x="369697" y="566420"/>
                    <a:pt x="369697" y="556641"/>
                  </a:cubicBezTo>
                  <a:lnTo>
                    <a:pt x="369697" y="507111"/>
                  </a:lnTo>
                  <a:close/>
                  <a:moveTo>
                    <a:pt x="369824" y="596646"/>
                  </a:moveTo>
                  <a:cubicBezTo>
                    <a:pt x="400812" y="617474"/>
                    <a:pt x="450596" y="626110"/>
                    <a:pt x="496062" y="626110"/>
                  </a:cubicBezTo>
                  <a:cubicBezTo>
                    <a:pt x="504825" y="626110"/>
                    <a:pt x="513334" y="625856"/>
                    <a:pt x="521589" y="625221"/>
                  </a:cubicBezTo>
                  <a:cubicBezTo>
                    <a:pt x="524129" y="647319"/>
                    <a:pt x="530860" y="668020"/>
                    <a:pt x="541147" y="686689"/>
                  </a:cubicBezTo>
                  <a:cubicBezTo>
                    <a:pt x="526669" y="688848"/>
                    <a:pt x="511302" y="689864"/>
                    <a:pt x="495808" y="689864"/>
                  </a:cubicBezTo>
                  <a:cubicBezTo>
                    <a:pt x="462280" y="689864"/>
                    <a:pt x="428244" y="684784"/>
                    <a:pt x="402463" y="674243"/>
                  </a:cubicBezTo>
                  <a:cubicBezTo>
                    <a:pt x="382397" y="665988"/>
                    <a:pt x="369951" y="655955"/>
                    <a:pt x="369951" y="646176"/>
                  </a:cubicBezTo>
                  <a:lnTo>
                    <a:pt x="369951" y="596646"/>
                  </a:lnTo>
                  <a:close/>
                  <a:moveTo>
                    <a:pt x="690626" y="496443"/>
                  </a:moveTo>
                  <a:cubicBezTo>
                    <a:pt x="683514" y="496443"/>
                    <a:pt x="677672" y="502158"/>
                    <a:pt x="677672" y="509397"/>
                  </a:cubicBezTo>
                  <a:lnTo>
                    <a:pt x="677672" y="521843"/>
                  </a:lnTo>
                  <a:cubicBezTo>
                    <a:pt x="654050" y="526542"/>
                    <a:pt x="633730" y="544957"/>
                    <a:pt x="633730" y="569468"/>
                  </a:cubicBezTo>
                  <a:cubicBezTo>
                    <a:pt x="633730" y="636905"/>
                    <a:pt x="722122" y="602488"/>
                    <a:pt x="722122" y="641604"/>
                  </a:cubicBezTo>
                  <a:cubicBezTo>
                    <a:pt x="722122" y="647446"/>
                    <a:pt x="719074" y="653034"/>
                    <a:pt x="713994" y="657098"/>
                  </a:cubicBezTo>
                  <a:cubicBezTo>
                    <a:pt x="707517" y="662432"/>
                    <a:pt x="699262" y="664718"/>
                    <a:pt x="691261" y="664718"/>
                  </a:cubicBezTo>
                  <a:cubicBezTo>
                    <a:pt x="675767" y="664718"/>
                    <a:pt x="660908" y="655955"/>
                    <a:pt x="659638" y="643128"/>
                  </a:cubicBezTo>
                  <a:cubicBezTo>
                    <a:pt x="659003" y="636524"/>
                    <a:pt x="653415" y="631444"/>
                    <a:pt x="646811" y="631444"/>
                  </a:cubicBezTo>
                  <a:cubicBezTo>
                    <a:pt x="646430" y="631444"/>
                    <a:pt x="645922" y="631444"/>
                    <a:pt x="645541" y="631444"/>
                  </a:cubicBezTo>
                  <a:cubicBezTo>
                    <a:pt x="638429" y="632079"/>
                    <a:pt x="633222" y="638302"/>
                    <a:pt x="633857" y="645414"/>
                  </a:cubicBezTo>
                  <a:cubicBezTo>
                    <a:pt x="636016" y="668274"/>
                    <a:pt x="655447" y="684657"/>
                    <a:pt x="677545" y="689102"/>
                  </a:cubicBezTo>
                  <a:lnTo>
                    <a:pt x="677545" y="701548"/>
                  </a:lnTo>
                  <a:cubicBezTo>
                    <a:pt x="677545" y="708660"/>
                    <a:pt x="683387" y="714502"/>
                    <a:pt x="690499" y="714502"/>
                  </a:cubicBezTo>
                  <a:cubicBezTo>
                    <a:pt x="697611" y="714502"/>
                    <a:pt x="703453" y="708660"/>
                    <a:pt x="703453" y="701548"/>
                  </a:cubicBezTo>
                  <a:lnTo>
                    <a:pt x="703453" y="689229"/>
                  </a:lnTo>
                  <a:cubicBezTo>
                    <a:pt x="727456" y="684530"/>
                    <a:pt x="747903" y="666242"/>
                    <a:pt x="747903" y="641477"/>
                  </a:cubicBezTo>
                  <a:cubicBezTo>
                    <a:pt x="747903" y="574167"/>
                    <a:pt x="659511" y="608584"/>
                    <a:pt x="659511" y="569341"/>
                  </a:cubicBezTo>
                  <a:cubicBezTo>
                    <a:pt x="659511" y="563499"/>
                    <a:pt x="662686" y="558038"/>
                    <a:pt x="667639" y="553847"/>
                  </a:cubicBezTo>
                  <a:cubicBezTo>
                    <a:pt x="674243" y="548513"/>
                    <a:pt x="682371" y="546227"/>
                    <a:pt x="690372" y="546227"/>
                  </a:cubicBezTo>
                  <a:cubicBezTo>
                    <a:pt x="706501" y="546227"/>
                    <a:pt x="721995" y="555752"/>
                    <a:pt x="721995" y="569341"/>
                  </a:cubicBezTo>
                  <a:cubicBezTo>
                    <a:pt x="721995" y="576453"/>
                    <a:pt x="727837" y="582295"/>
                    <a:pt x="734949" y="582295"/>
                  </a:cubicBezTo>
                  <a:cubicBezTo>
                    <a:pt x="742061" y="582295"/>
                    <a:pt x="747903" y="576580"/>
                    <a:pt x="747903" y="569341"/>
                  </a:cubicBezTo>
                  <a:cubicBezTo>
                    <a:pt x="747903" y="544576"/>
                    <a:pt x="727456" y="526288"/>
                    <a:pt x="703453" y="521589"/>
                  </a:cubicBezTo>
                  <a:lnTo>
                    <a:pt x="703453" y="509270"/>
                  </a:lnTo>
                  <a:cubicBezTo>
                    <a:pt x="703453" y="502158"/>
                    <a:pt x="697738" y="496316"/>
                    <a:pt x="690499" y="496316"/>
                  </a:cubicBezTo>
                  <a:close/>
                  <a:moveTo>
                    <a:pt x="690880" y="461137"/>
                  </a:moveTo>
                  <a:cubicBezTo>
                    <a:pt x="727964" y="461137"/>
                    <a:pt x="764921" y="475234"/>
                    <a:pt x="793242" y="503428"/>
                  </a:cubicBezTo>
                  <a:cubicBezTo>
                    <a:pt x="849757" y="559816"/>
                    <a:pt x="849757" y="651129"/>
                    <a:pt x="793242" y="707517"/>
                  </a:cubicBezTo>
                  <a:cubicBezTo>
                    <a:pt x="765048" y="735711"/>
                    <a:pt x="727964" y="749808"/>
                    <a:pt x="690880" y="749808"/>
                  </a:cubicBezTo>
                  <a:cubicBezTo>
                    <a:pt x="653796" y="749808"/>
                    <a:pt x="616839" y="735711"/>
                    <a:pt x="588518" y="707517"/>
                  </a:cubicBezTo>
                  <a:cubicBezTo>
                    <a:pt x="532003" y="651129"/>
                    <a:pt x="532003" y="559689"/>
                    <a:pt x="588518" y="503428"/>
                  </a:cubicBezTo>
                  <a:cubicBezTo>
                    <a:pt x="616712" y="475234"/>
                    <a:pt x="653796" y="461137"/>
                    <a:pt x="690880" y="461137"/>
                  </a:cubicBezTo>
                  <a:close/>
                  <a:moveTo>
                    <a:pt x="495681" y="308102"/>
                  </a:moveTo>
                  <a:cubicBezTo>
                    <a:pt x="458597" y="308102"/>
                    <a:pt x="421513" y="313944"/>
                    <a:pt x="392684" y="325755"/>
                  </a:cubicBezTo>
                  <a:cubicBezTo>
                    <a:pt x="362712" y="337947"/>
                    <a:pt x="343916" y="356235"/>
                    <a:pt x="343916" y="377698"/>
                  </a:cubicBezTo>
                  <a:lnTo>
                    <a:pt x="343916" y="646176"/>
                  </a:lnTo>
                  <a:cubicBezTo>
                    <a:pt x="343916" y="667512"/>
                    <a:pt x="362458" y="685800"/>
                    <a:pt x="392684" y="698119"/>
                  </a:cubicBezTo>
                  <a:cubicBezTo>
                    <a:pt x="421640" y="709930"/>
                    <a:pt x="458597" y="715645"/>
                    <a:pt x="495427" y="715645"/>
                  </a:cubicBezTo>
                  <a:cubicBezTo>
                    <a:pt x="516382" y="715645"/>
                    <a:pt x="537210" y="713740"/>
                    <a:pt x="556514" y="710057"/>
                  </a:cubicBezTo>
                  <a:cubicBezTo>
                    <a:pt x="588010" y="750316"/>
                    <a:pt x="636905" y="775462"/>
                    <a:pt x="691007" y="775462"/>
                  </a:cubicBezTo>
                  <a:cubicBezTo>
                    <a:pt x="785114" y="775462"/>
                    <a:pt x="861568" y="699262"/>
                    <a:pt x="861568" y="605282"/>
                  </a:cubicBezTo>
                  <a:cubicBezTo>
                    <a:pt x="861568" y="511302"/>
                    <a:pt x="785114" y="435102"/>
                    <a:pt x="691007" y="435102"/>
                  </a:cubicBezTo>
                  <a:cubicBezTo>
                    <a:pt x="675894" y="435102"/>
                    <a:pt x="661289" y="437134"/>
                    <a:pt x="647319" y="440817"/>
                  </a:cubicBezTo>
                  <a:lnTo>
                    <a:pt x="647319" y="377698"/>
                  </a:lnTo>
                  <a:cubicBezTo>
                    <a:pt x="647319" y="356235"/>
                    <a:pt x="628650" y="337947"/>
                    <a:pt x="598678" y="325755"/>
                  </a:cubicBezTo>
                  <a:cubicBezTo>
                    <a:pt x="569976" y="314071"/>
                    <a:pt x="532892" y="308102"/>
                    <a:pt x="495681" y="308102"/>
                  </a:cubicBezTo>
                  <a:close/>
                  <a:moveTo>
                    <a:pt x="151638" y="407035"/>
                  </a:moveTo>
                  <a:lnTo>
                    <a:pt x="255143" y="542163"/>
                  </a:lnTo>
                  <a:lnTo>
                    <a:pt x="221869" y="541782"/>
                  </a:lnTo>
                  <a:cubicBezTo>
                    <a:pt x="221742" y="541782"/>
                    <a:pt x="221488" y="541782"/>
                    <a:pt x="221361" y="541782"/>
                  </a:cubicBezTo>
                  <a:cubicBezTo>
                    <a:pt x="214249" y="541782"/>
                    <a:pt x="208661" y="547116"/>
                    <a:pt x="208280" y="553974"/>
                  </a:cubicBezTo>
                  <a:cubicBezTo>
                    <a:pt x="205359" y="612902"/>
                    <a:pt x="223266" y="674243"/>
                    <a:pt x="268605" y="728218"/>
                  </a:cubicBezTo>
                  <a:cubicBezTo>
                    <a:pt x="299593" y="765175"/>
                    <a:pt x="343281" y="798703"/>
                    <a:pt x="401828" y="825119"/>
                  </a:cubicBezTo>
                  <a:cubicBezTo>
                    <a:pt x="399161" y="825246"/>
                    <a:pt x="396494" y="825246"/>
                    <a:pt x="393827" y="825246"/>
                  </a:cubicBezTo>
                  <a:cubicBezTo>
                    <a:pt x="325755" y="825246"/>
                    <a:pt x="263017" y="798449"/>
                    <a:pt x="212598" y="757174"/>
                  </a:cubicBezTo>
                  <a:cubicBezTo>
                    <a:pt x="148971" y="705231"/>
                    <a:pt x="103124" y="628650"/>
                    <a:pt x="94234" y="552577"/>
                  </a:cubicBezTo>
                  <a:lnTo>
                    <a:pt x="94234" y="552577"/>
                  </a:lnTo>
                  <a:lnTo>
                    <a:pt x="94234" y="552577"/>
                  </a:lnTo>
                  <a:cubicBezTo>
                    <a:pt x="93599" y="546227"/>
                    <a:pt x="88138" y="541274"/>
                    <a:pt x="81661" y="541147"/>
                  </a:cubicBezTo>
                  <a:lnTo>
                    <a:pt x="43688" y="540639"/>
                  </a:lnTo>
                  <a:lnTo>
                    <a:pt x="151892" y="406908"/>
                  </a:lnTo>
                  <a:close/>
                  <a:moveTo>
                    <a:pt x="152019" y="373380"/>
                  </a:moveTo>
                  <a:cubicBezTo>
                    <a:pt x="148082" y="373380"/>
                    <a:pt x="144272" y="375158"/>
                    <a:pt x="141605" y="378460"/>
                  </a:cubicBezTo>
                  <a:lnTo>
                    <a:pt x="6604" y="545211"/>
                  </a:lnTo>
                  <a:cubicBezTo>
                    <a:pt x="0" y="553339"/>
                    <a:pt x="5334" y="566166"/>
                    <a:pt x="16891" y="566166"/>
                  </a:cubicBezTo>
                  <a:cubicBezTo>
                    <a:pt x="17018" y="566166"/>
                    <a:pt x="17018" y="566166"/>
                    <a:pt x="17145" y="566166"/>
                  </a:cubicBezTo>
                  <a:lnTo>
                    <a:pt x="69977" y="566801"/>
                  </a:lnTo>
                  <a:cubicBezTo>
                    <a:pt x="70866" y="572135"/>
                    <a:pt x="71882" y="577469"/>
                    <a:pt x="73025" y="583057"/>
                  </a:cubicBezTo>
                  <a:cubicBezTo>
                    <a:pt x="88900" y="654685"/>
                    <a:pt x="133604" y="726186"/>
                    <a:pt x="196088" y="777240"/>
                  </a:cubicBezTo>
                  <a:cubicBezTo>
                    <a:pt x="251968" y="822833"/>
                    <a:pt x="320548" y="851027"/>
                    <a:pt x="393700" y="851027"/>
                  </a:cubicBezTo>
                  <a:cubicBezTo>
                    <a:pt x="414020" y="851027"/>
                    <a:pt x="434848" y="848868"/>
                    <a:pt x="455676" y="844296"/>
                  </a:cubicBezTo>
                  <a:cubicBezTo>
                    <a:pt x="468249" y="841502"/>
                    <a:pt x="469519" y="823722"/>
                    <a:pt x="456692" y="819531"/>
                  </a:cubicBezTo>
                  <a:cubicBezTo>
                    <a:pt x="378968" y="792734"/>
                    <a:pt x="323977" y="754761"/>
                    <a:pt x="288036" y="711835"/>
                  </a:cubicBezTo>
                  <a:cubicBezTo>
                    <a:pt x="250571" y="667004"/>
                    <a:pt x="233680" y="616712"/>
                    <a:pt x="233426" y="567817"/>
                  </a:cubicBezTo>
                  <a:lnTo>
                    <a:pt x="281051" y="568452"/>
                  </a:lnTo>
                  <a:cubicBezTo>
                    <a:pt x="281051" y="568452"/>
                    <a:pt x="281178" y="568452"/>
                    <a:pt x="281178" y="568452"/>
                  </a:cubicBezTo>
                  <a:cubicBezTo>
                    <a:pt x="291846" y="568452"/>
                    <a:pt x="297815" y="556133"/>
                    <a:pt x="291465" y="547751"/>
                  </a:cubicBezTo>
                  <a:lnTo>
                    <a:pt x="291465" y="547751"/>
                  </a:lnTo>
                  <a:lnTo>
                    <a:pt x="162179" y="378333"/>
                  </a:lnTo>
                  <a:cubicBezTo>
                    <a:pt x="159512" y="374904"/>
                    <a:pt x="155829" y="373253"/>
                    <a:pt x="152019" y="37325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28700" y="5407035"/>
            <a:ext cx="993772" cy="993772"/>
            <a:chOff x="0" y="0"/>
            <a:chExt cx="993775" cy="993775"/>
          </a:xfrm>
        </p:grpSpPr>
        <p:sp>
          <p:nvSpPr>
            <p:cNvPr id="8" name="Freeform 8"/>
            <p:cNvSpPr/>
            <p:nvPr/>
          </p:nvSpPr>
          <p:spPr>
            <a:xfrm>
              <a:off x="131191" y="63500"/>
              <a:ext cx="27178" cy="162560"/>
            </a:xfrm>
            <a:custGeom>
              <a:avLst/>
              <a:gdLst/>
              <a:ahLst/>
              <a:cxnLst/>
              <a:rect l="l" t="t" r="r" b="b"/>
              <a:pathLst>
                <a:path w="27178" h="162560">
                  <a:moveTo>
                    <a:pt x="13589" y="162560"/>
                  </a:moveTo>
                  <a:cubicBezTo>
                    <a:pt x="21082" y="162560"/>
                    <a:pt x="27178" y="156464"/>
                    <a:pt x="27178" y="148971"/>
                  </a:cubicBezTo>
                  <a:lnTo>
                    <a:pt x="27178" y="13589"/>
                  </a:lnTo>
                  <a:cubicBezTo>
                    <a:pt x="27178" y="6096"/>
                    <a:pt x="21082" y="0"/>
                    <a:pt x="13589" y="0"/>
                  </a:cubicBezTo>
                  <a:cubicBezTo>
                    <a:pt x="6096" y="0"/>
                    <a:pt x="0" y="6096"/>
                    <a:pt x="0" y="13589"/>
                  </a:cubicBezTo>
                  <a:lnTo>
                    <a:pt x="0" y="148971"/>
                  </a:lnTo>
                  <a:cubicBezTo>
                    <a:pt x="0" y="156464"/>
                    <a:pt x="6096" y="162560"/>
                    <a:pt x="13589" y="1625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 9"/>
            <p:cNvSpPr/>
            <p:nvPr/>
          </p:nvSpPr>
          <p:spPr>
            <a:xfrm>
              <a:off x="198247" y="63500"/>
              <a:ext cx="27178" cy="81407"/>
            </a:xfrm>
            <a:custGeom>
              <a:avLst/>
              <a:gdLst/>
              <a:ahLst/>
              <a:cxnLst/>
              <a:rect l="l" t="t" r="r" b="b"/>
              <a:pathLst>
                <a:path w="27178" h="81407">
                  <a:moveTo>
                    <a:pt x="13589" y="81280"/>
                  </a:moveTo>
                  <a:cubicBezTo>
                    <a:pt x="21082" y="81280"/>
                    <a:pt x="27178" y="75184"/>
                    <a:pt x="27178" y="67691"/>
                  </a:cubicBezTo>
                  <a:lnTo>
                    <a:pt x="27178" y="13589"/>
                  </a:lnTo>
                  <a:cubicBezTo>
                    <a:pt x="27178" y="6096"/>
                    <a:pt x="21082" y="0"/>
                    <a:pt x="13589" y="0"/>
                  </a:cubicBezTo>
                  <a:cubicBezTo>
                    <a:pt x="6096" y="0"/>
                    <a:pt x="0" y="6096"/>
                    <a:pt x="0" y="13589"/>
                  </a:cubicBezTo>
                  <a:lnTo>
                    <a:pt x="0" y="67818"/>
                  </a:lnTo>
                  <a:cubicBezTo>
                    <a:pt x="0" y="75311"/>
                    <a:pt x="6096" y="81407"/>
                    <a:pt x="13589" y="8140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27178" cy="81407"/>
            </a:xfrm>
            <a:custGeom>
              <a:avLst/>
              <a:gdLst/>
              <a:ahLst/>
              <a:cxnLst/>
              <a:rect l="l" t="t" r="r" b="b"/>
              <a:pathLst>
                <a:path w="27178" h="81407">
                  <a:moveTo>
                    <a:pt x="13589" y="81280"/>
                  </a:moveTo>
                  <a:cubicBezTo>
                    <a:pt x="21082" y="81280"/>
                    <a:pt x="27178" y="75184"/>
                    <a:pt x="27178" y="67691"/>
                  </a:cubicBezTo>
                  <a:lnTo>
                    <a:pt x="27178" y="13589"/>
                  </a:lnTo>
                  <a:cubicBezTo>
                    <a:pt x="27051" y="6096"/>
                    <a:pt x="20955" y="0"/>
                    <a:pt x="13589" y="0"/>
                  </a:cubicBezTo>
                  <a:cubicBezTo>
                    <a:pt x="6223" y="0"/>
                    <a:pt x="0" y="6096"/>
                    <a:pt x="0" y="13589"/>
                  </a:cubicBezTo>
                  <a:lnTo>
                    <a:pt x="0" y="67818"/>
                  </a:lnTo>
                  <a:cubicBezTo>
                    <a:pt x="0" y="75311"/>
                    <a:pt x="6096" y="81407"/>
                    <a:pt x="13589" y="8140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35406" y="767715"/>
              <a:ext cx="27178" cy="162560"/>
            </a:xfrm>
            <a:custGeom>
              <a:avLst/>
              <a:gdLst/>
              <a:ahLst/>
              <a:cxnLst/>
              <a:rect l="l" t="t" r="r" b="b"/>
              <a:pathLst>
                <a:path w="27178" h="162560">
                  <a:moveTo>
                    <a:pt x="13589" y="0"/>
                  </a:moveTo>
                  <a:cubicBezTo>
                    <a:pt x="6096" y="0"/>
                    <a:pt x="0" y="6096"/>
                    <a:pt x="0" y="13589"/>
                  </a:cubicBezTo>
                  <a:lnTo>
                    <a:pt x="0" y="148971"/>
                  </a:lnTo>
                  <a:cubicBezTo>
                    <a:pt x="0" y="156464"/>
                    <a:pt x="6096" y="162560"/>
                    <a:pt x="13589" y="162560"/>
                  </a:cubicBezTo>
                  <a:cubicBezTo>
                    <a:pt x="21082" y="162560"/>
                    <a:pt x="27178" y="156464"/>
                    <a:pt x="27178" y="148971"/>
                  </a:cubicBezTo>
                  <a:lnTo>
                    <a:pt x="27178" y="13589"/>
                  </a:lnTo>
                  <a:cubicBezTo>
                    <a:pt x="27178" y="6096"/>
                    <a:pt x="21082" y="0"/>
                    <a:pt x="1358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768350" y="848995"/>
              <a:ext cx="27178" cy="81407"/>
            </a:xfrm>
            <a:custGeom>
              <a:avLst/>
              <a:gdLst/>
              <a:ahLst/>
              <a:cxnLst/>
              <a:rect l="l" t="t" r="r" b="b"/>
              <a:pathLst>
                <a:path w="27178" h="81407">
                  <a:moveTo>
                    <a:pt x="13589" y="0"/>
                  </a:moveTo>
                  <a:cubicBezTo>
                    <a:pt x="6096" y="0"/>
                    <a:pt x="0" y="6096"/>
                    <a:pt x="0" y="13589"/>
                  </a:cubicBezTo>
                  <a:lnTo>
                    <a:pt x="0" y="67818"/>
                  </a:lnTo>
                  <a:cubicBezTo>
                    <a:pt x="0" y="75311"/>
                    <a:pt x="6096" y="81407"/>
                    <a:pt x="13589" y="81407"/>
                  </a:cubicBezTo>
                  <a:cubicBezTo>
                    <a:pt x="21082" y="81407"/>
                    <a:pt x="27178" y="75311"/>
                    <a:pt x="27178" y="67818"/>
                  </a:cubicBezTo>
                  <a:lnTo>
                    <a:pt x="27178" y="13589"/>
                  </a:lnTo>
                  <a:cubicBezTo>
                    <a:pt x="27178" y="6096"/>
                    <a:pt x="21082" y="0"/>
                    <a:pt x="1358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903097" y="848995"/>
              <a:ext cx="27178" cy="81407"/>
            </a:xfrm>
            <a:custGeom>
              <a:avLst/>
              <a:gdLst/>
              <a:ahLst/>
              <a:cxnLst/>
              <a:rect l="l" t="t" r="r" b="b"/>
              <a:pathLst>
                <a:path w="27178" h="81407">
                  <a:moveTo>
                    <a:pt x="13589" y="0"/>
                  </a:moveTo>
                  <a:cubicBezTo>
                    <a:pt x="6096" y="0"/>
                    <a:pt x="0" y="6096"/>
                    <a:pt x="0" y="13589"/>
                  </a:cubicBezTo>
                  <a:lnTo>
                    <a:pt x="0" y="67818"/>
                  </a:lnTo>
                  <a:cubicBezTo>
                    <a:pt x="0" y="75311"/>
                    <a:pt x="6096" y="81407"/>
                    <a:pt x="13589" y="81407"/>
                  </a:cubicBezTo>
                  <a:cubicBezTo>
                    <a:pt x="21082" y="81407"/>
                    <a:pt x="27178" y="75311"/>
                    <a:pt x="27178" y="67818"/>
                  </a:cubicBezTo>
                  <a:lnTo>
                    <a:pt x="27178" y="13589"/>
                  </a:lnTo>
                  <a:cubicBezTo>
                    <a:pt x="27178" y="6096"/>
                    <a:pt x="21082" y="0"/>
                    <a:pt x="1358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2029" y="781304"/>
              <a:ext cx="27178" cy="27178"/>
            </a:xfrm>
            <a:custGeom>
              <a:avLst/>
              <a:gdLst/>
              <a:ahLst/>
              <a:cxnLst/>
              <a:rect l="l" t="t" r="r" b="b"/>
              <a:pathLst>
                <a:path w="27178" h="27178">
                  <a:moveTo>
                    <a:pt x="27178" y="13589"/>
                  </a:moveTo>
                  <a:cubicBezTo>
                    <a:pt x="27178" y="15367"/>
                    <a:pt x="26797" y="17145"/>
                    <a:pt x="26162" y="18796"/>
                  </a:cubicBezTo>
                  <a:cubicBezTo>
                    <a:pt x="25527" y="20447"/>
                    <a:pt x="24511" y="21971"/>
                    <a:pt x="23241" y="23241"/>
                  </a:cubicBezTo>
                  <a:cubicBezTo>
                    <a:pt x="21971" y="24511"/>
                    <a:pt x="20447" y="25527"/>
                    <a:pt x="18796" y="26162"/>
                  </a:cubicBezTo>
                  <a:cubicBezTo>
                    <a:pt x="17145" y="26797"/>
                    <a:pt x="15367" y="27178"/>
                    <a:pt x="13589" y="27178"/>
                  </a:cubicBezTo>
                  <a:cubicBezTo>
                    <a:pt x="11811" y="27178"/>
                    <a:pt x="10033" y="26797"/>
                    <a:pt x="8382" y="26162"/>
                  </a:cubicBezTo>
                  <a:cubicBezTo>
                    <a:pt x="6731" y="25527"/>
                    <a:pt x="5207" y="24511"/>
                    <a:pt x="3937" y="23241"/>
                  </a:cubicBezTo>
                  <a:cubicBezTo>
                    <a:pt x="2667" y="21971"/>
                    <a:pt x="1651" y="20447"/>
                    <a:pt x="1016" y="18796"/>
                  </a:cubicBezTo>
                  <a:cubicBezTo>
                    <a:pt x="381" y="17145"/>
                    <a:pt x="0" y="15367"/>
                    <a:pt x="0" y="13589"/>
                  </a:cubicBezTo>
                  <a:cubicBezTo>
                    <a:pt x="0" y="11811"/>
                    <a:pt x="381" y="10033"/>
                    <a:pt x="1016" y="8382"/>
                  </a:cubicBezTo>
                  <a:cubicBezTo>
                    <a:pt x="1651" y="6731"/>
                    <a:pt x="2667" y="5207"/>
                    <a:pt x="3937" y="3937"/>
                  </a:cubicBezTo>
                  <a:cubicBezTo>
                    <a:pt x="5207" y="2667"/>
                    <a:pt x="6731" y="1651"/>
                    <a:pt x="8382" y="1016"/>
                  </a:cubicBezTo>
                  <a:cubicBezTo>
                    <a:pt x="10033" y="381"/>
                    <a:pt x="11811" y="0"/>
                    <a:pt x="13589" y="0"/>
                  </a:cubicBezTo>
                  <a:cubicBezTo>
                    <a:pt x="15367" y="0"/>
                    <a:pt x="17145" y="381"/>
                    <a:pt x="18796" y="1016"/>
                  </a:cubicBezTo>
                  <a:cubicBezTo>
                    <a:pt x="20447" y="1651"/>
                    <a:pt x="21971" y="2667"/>
                    <a:pt x="23241" y="3937"/>
                  </a:cubicBezTo>
                  <a:cubicBezTo>
                    <a:pt x="24511" y="5207"/>
                    <a:pt x="25527" y="6731"/>
                    <a:pt x="26162" y="8382"/>
                  </a:cubicBezTo>
                  <a:cubicBezTo>
                    <a:pt x="26797" y="10033"/>
                    <a:pt x="27178" y="11811"/>
                    <a:pt x="27178" y="1358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81559" y="614807"/>
              <a:ext cx="488950" cy="262128"/>
            </a:xfrm>
            <a:custGeom>
              <a:avLst/>
              <a:gdLst/>
              <a:ahLst/>
              <a:cxnLst/>
              <a:rect l="l" t="t" r="r" b="b"/>
              <a:pathLst>
                <a:path w="488950" h="262128">
                  <a:moveTo>
                    <a:pt x="473964" y="31115"/>
                  </a:moveTo>
                  <a:cubicBezTo>
                    <a:pt x="465201" y="10795"/>
                    <a:pt x="442087" y="0"/>
                    <a:pt x="421132" y="5334"/>
                  </a:cubicBezTo>
                  <a:lnTo>
                    <a:pt x="226187" y="62230"/>
                  </a:lnTo>
                  <a:cubicBezTo>
                    <a:pt x="218694" y="64262"/>
                    <a:pt x="214630" y="71755"/>
                    <a:pt x="216662" y="79121"/>
                  </a:cubicBezTo>
                  <a:cubicBezTo>
                    <a:pt x="218694" y="86487"/>
                    <a:pt x="226187" y="90678"/>
                    <a:pt x="233553" y="88646"/>
                  </a:cubicBezTo>
                  <a:lnTo>
                    <a:pt x="427863" y="31750"/>
                  </a:lnTo>
                  <a:cubicBezTo>
                    <a:pt x="435356" y="29718"/>
                    <a:pt x="445516" y="34417"/>
                    <a:pt x="448818" y="41910"/>
                  </a:cubicBezTo>
                  <a:lnTo>
                    <a:pt x="455041" y="56134"/>
                  </a:lnTo>
                  <a:cubicBezTo>
                    <a:pt x="458470" y="63627"/>
                    <a:pt x="455041" y="73787"/>
                    <a:pt x="448310" y="77851"/>
                  </a:cubicBezTo>
                  <a:lnTo>
                    <a:pt x="176784" y="230251"/>
                  </a:lnTo>
                  <a:cubicBezTo>
                    <a:pt x="168021" y="235712"/>
                    <a:pt x="151003" y="235712"/>
                    <a:pt x="142240" y="231648"/>
                  </a:cubicBezTo>
                  <a:lnTo>
                    <a:pt x="21717" y="171323"/>
                  </a:lnTo>
                  <a:cubicBezTo>
                    <a:pt x="14986" y="167894"/>
                    <a:pt x="6858" y="170688"/>
                    <a:pt x="3429" y="177419"/>
                  </a:cubicBezTo>
                  <a:cubicBezTo>
                    <a:pt x="0" y="184150"/>
                    <a:pt x="2794" y="192278"/>
                    <a:pt x="9525" y="195707"/>
                  </a:cubicBezTo>
                  <a:lnTo>
                    <a:pt x="130048" y="256032"/>
                  </a:lnTo>
                  <a:cubicBezTo>
                    <a:pt x="138176" y="260096"/>
                    <a:pt x="148336" y="262128"/>
                    <a:pt x="158496" y="262128"/>
                  </a:cubicBezTo>
                  <a:cubicBezTo>
                    <a:pt x="170053" y="262128"/>
                    <a:pt x="181483" y="259461"/>
                    <a:pt x="190373" y="254000"/>
                  </a:cubicBezTo>
                  <a:lnTo>
                    <a:pt x="461899" y="101600"/>
                  </a:lnTo>
                  <a:cubicBezTo>
                    <a:pt x="480822" y="90805"/>
                    <a:pt x="488950" y="66421"/>
                    <a:pt x="480187" y="45339"/>
                  </a:cubicBezTo>
                  <a:lnTo>
                    <a:pt x="474091" y="31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3500" y="551053"/>
              <a:ext cx="429514" cy="284480"/>
            </a:xfrm>
            <a:custGeom>
              <a:avLst/>
              <a:gdLst/>
              <a:ahLst/>
              <a:cxnLst/>
              <a:rect l="l" t="t" r="r" b="b"/>
              <a:pathLst>
                <a:path w="429514" h="284480">
                  <a:moveTo>
                    <a:pt x="303403" y="81280"/>
                  </a:moveTo>
                  <a:cubicBezTo>
                    <a:pt x="304038" y="81280"/>
                    <a:pt x="304800" y="81915"/>
                    <a:pt x="304800" y="81915"/>
                  </a:cubicBezTo>
                  <a:lnTo>
                    <a:pt x="392811" y="181483"/>
                  </a:lnTo>
                  <a:cubicBezTo>
                    <a:pt x="398272" y="187579"/>
                    <a:pt x="398272" y="197104"/>
                    <a:pt x="392811" y="203200"/>
                  </a:cubicBezTo>
                  <a:lnTo>
                    <a:pt x="387350" y="209296"/>
                  </a:lnTo>
                  <a:cubicBezTo>
                    <a:pt x="384683" y="211963"/>
                    <a:pt x="381889" y="213360"/>
                    <a:pt x="378587" y="213360"/>
                  </a:cubicBezTo>
                  <a:cubicBezTo>
                    <a:pt x="375285" y="213360"/>
                    <a:pt x="371856" y="211963"/>
                    <a:pt x="369062" y="209931"/>
                  </a:cubicBezTo>
                  <a:lnTo>
                    <a:pt x="316865" y="159766"/>
                  </a:lnTo>
                  <a:cubicBezTo>
                    <a:pt x="311404" y="154305"/>
                    <a:pt x="302641" y="155067"/>
                    <a:pt x="297942" y="160401"/>
                  </a:cubicBezTo>
                  <a:cubicBezTo>
                    <a:pt x="292481" y="165862"/>
                    <a:pt x="293243" y="174625"/>
                    <a:pt x="298577" y="179324"/>
                  </a:cubicBezTo>
                  <a:lnTo>
                    <a:pt x="350774" y="229489"/>
                  </a:lnTo>
                  <a:cubicBezTo>
                    <a:pt x="358267" y="236982"/>
                    <a:pt x="368427" y="241046"/>
                    <a:pt x="378587" y="241046"/>
                  </a:cubicBezTo>
                  <a:cubicBezTo>
                    <a:pt x="379222" y="241046"/>
                    <a:pt x="379222" y="241046"/>
                    <a:pt x="379984" y="241046"/>
                  </a:cubicBezTo>
                  <a:cubicBezTo>
                    <a:pt x="390779" y="241046"/>
                    <a:pt x="400939" y="236347"/>
                    <a:pt x="408432" y="228219"/>
                  </a:cubicBezTo>
                  <a:lnTo>
                    <a:pt x="413893" y="222123"/>
                  </a:lnTo>
                  <a:cubicBezTo>
                    <a:pt x="428752" y="205867"/>
                    <a:pt x="429514" y="180848"/>
                    <a:pt x="414528" y="163830"/>
                  </a:cubicBezTo>
                  <a:lnTo>
                    <a:pt x="324993" y="63627"/>
                  </a:lnTo>
                  <a:cubicBezTo>
                    <a:pt x="320294" y="58166"/>
                    <a:pt x="311404" y="54102"/>
                    <a:pt x="304038" y="54102"/>
                  </a:cubicBezTo>
                  <a:lnTo>
                    <a:pt x="148336" y="54102"/>
                  </a:lnTo>
                  <a:lnTo>
                    <a:pt x="148336" y="40640"/>
                  </a:lnTo>
                  <a:cubicBezTo>
                    <a:pt x="148336" y="18288"/>
                    <a:pt x="129413" y="0"/>
                    <a:pt x="106299" y="0"/>
                  </a:cubicBezTo>
                  <a:lnTo>
                    <a:pt x="42037" y="0"/>
                  </a:lnTo>
                  <a:cubicBezTo>
                    <a:pt x="18923" y="0"/>
                    <a:pt x="0" y="18288"/>
                    <a:pt x="0" y="40640"/>
                  </a:cubicBezTo>
                  <a:lnTo>
                    <a:pt x="0" y="243840"/>
                  </a:lnTo>
                  <a:cubicBezTo>
                    <a:pt x="0" y="266192"/>
                    <a:pt x="18923" y="284480"/>
                    <a:pt x="42037" y="284480"/>
                  </a:cubicBezTo>
                  <a:lnTo>
                    <a:pt x="106426" y="284480"/>
                  </a:lnTo>
                  <a:cubicBezTo>
                    <a:pt x="129413" y="284480"/>
                    <a:pt x="148463" y="266192"/>
                    <a:pt x="148463" y="243840"/>
                  </a:cubicBezTo>
                  <a:lnTo>
                    <a:pt x="148463" y="81280"/>
                  </a:lnTo>
                  <a:lnTo>
                    <a:pt x="303403" y="81280"/>
                  </a:lnTo>
                  <a:close/>
                  <a:moveTo>
                    <a:pt x="121158" y="243840"/>
                  </a:moveTo>
                  <a:cubicBezTo>
                    <a:pt x="121158" y="251333"/>
                    <a:pt x="114427" y="257429"/>
                    <a:pt x="106299" y="257429"/>
                  </a:cubicBezTo>
                  <a:lnTo>
                    <a:pt x="42037" y="257429"/>
                  </a:lnTo>
                  <a:cubicBezTo>
                    <a:pt x="33909" y="257429"/>
                    <a:pt x="27178" y="251333"/>
                    <a:pt x="27178" y="243840"/>
                  </a:cubicBezTo>
                  <a:lnTo>
                    <a:pt x="27178" y="40640"/>
                  </a:lnTo>
                  <a:cubicBezTo>
                    <a:pt x="27178" y="33147"/>
                    <a:pt x="33909" y="27051"/>
                    <a:pt x="42037" y="27051"/>
                  </a:cubicBezTo>
                  <a:lnTo>
                    <a:pt x="106426" y="27051"/>
                  </a:lnTo>
                  <a:cubicBezTo>
                    <a:pt x="114554" y="27051"/>
                    <a:pt x="121285" y="33147"/>
                    <a:pt x="121285" y="40640"/>
                  </a:cubicBezTo>
                  <a:lnTo>
                    <a:pt x="121285" y="243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62610" y="104140"/>
              <a:ext cx="364236" cy="365760"/>
            </a:xfrm>
            <a:custGeom>
              <a:avLst/>
              <a:gdLst/>
              <a:ahLst/>
              <a:cxnLst/>
              <a:rect l="l" t="t" r="r" b="b"/>
              <a:pathLst>
                <a:path w="364236" h="365760">
                  <a:moveTo>
                    <a:pt x="182118" y="0"/>
                  </a:moveTo>
                  <a:cubicBezTo>
                    <a:pt x="81915" y="0"/>
                    <a:pt x="0" y="81915"/>
                    <a:pt x="0" y="182880"/>
                  </a:cubicBezTo>
                  <a:cubicBezTo>
                    <a:pt x="0" y="283845"/>
                    <a:pt x="81280" y="365760"/>
                    <a:pt x="182118" y="365760"/>
                  </a:cubicBezTo>
                  <a:cubicBezTo>
                    <a:pt x="282956" y="365760"/>
                    <a:pt x="364236" y="283845"/>
                    <a:pt x="364236" y="182880"/>
                  </a:cubicBezTo>
                  <a:cubicBezTo>
                    <a:pt x="364236" y="81915"/>
                    <a:pt x="282956" y="0"/>
                    <a:pt x="182118" y="0"/>
                  </a:cubicBezTo>
                  <a:close/>
                  <a:moveTo>
                    <a:pt x="182118" y="338582"/>
                  </a:moveTo>
                  <a:cubicBezTo>
                    <a:pt x="96774" y="338582"/>
                    <a:pt x="27051" y="268859"/>
                    <a:pt x="27051" y="182880"/>
                  </a:cubicBezTo>
                  <a:cubicBezTo>
                    <a:pt x="27051" y="96901"/>
                    <a:pt x="96774" y="27178"/>
                    <a:pt x="182118" y="27178"/>
                  </a:cubicBezTo>
                  <a:cubicBezTo>
                    <a:pt x="267462" y="27178"/>
                    <a:pt x="337185" y="96774"/>
                    <a:pt x="337185" y="182880"/>
                  </a:cubicBezTo>
                  <a:cubicBezTo>
                    <a:pt x="337185" y="268986"/>
                    <a:pt x="267462" y="338582"/>
                    <a:pt x="182118" y="33858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75513" y="164973"/>
              <a:ext cx="138303" cy="244094"/>
            </a:xfrm>
            <a:custGeom>
              <a:avLst/>
              <a:gdLst/>
              <a:ahLst/>
              <a:cxnLst/>
              <a:rect l="l" t="t" r="r" b="b"/>
              <a:pathLst>
                <a:path w="138303" h="244094">
                  <a:moveTo>
                    <a:pt x="80772" y="64389"/>
                  </a:moveTo>
                  <a:cubicBezTo>
                    <a:pt x="94361" y="66421"/>
                    <a:pt x="107188" y="76581"/>
                    <a:pt x="110617" y="87376"/>
                  </a:cubicBezTo>
                  <a:cubicBezTo>
                    <a:pt x="112649" y="94869"/>
                    <a:pt x="120142" y="98171"/>
                    <a:pt x="127508" y="96139"/>
                  </a:cubicBezTo>
                  <a:cubicBezTo>
                    <a:pt x="134874" y="94107"/>
                    <a:pt x="138303" y="86614"/>
                    <a:pt x="136271" y="79248"/>
                  </a:cubicBezTo>
                  <a:cubicBezTo>
                    <a:pt x="130175" y="58928"/>
                    <a:pt x="109220" y="41275"/>
                    <a:pt x="85471" y="37211"/>
                  </a:cubicBezTo>
                  <a:cubicBezTo>
                    <a:pt x="84836" y="37211"/>
                    <a:pt x="83439" y="37211"/>
                    <a:pt x="82804" y="36576"/>
                  </a:cubicBezTo>
                  <a:lnTo>
                    <a:pt x="82804" y="13589"/>
                  </a:lnTo>
                  <a:cubicBezTo>
                    <a:pt x="82804" y="6096"/>
                    <a:pt x="76708" y="0"/>
                    <a:pt x="69215" y="0"/>
                  </a:cubicBezTo>
                  <a:cubicBezTo>
                    <a:pt x="61722" y="0"/>
                    <a:pt x="55626" y="6096"/>
                    <a:pt x="55626" y="13589"/>
                  </a:cubicBezTo>
                  <a:lnTo>
                    <a:pt x="55626" y="37973"/>
                  </a:lnTo>
                  <a:cubicBezTo>
                    <a:pt x="40767" y="40005"/>
                    <a:pt x="25146" y="46736"/>
                    <a:pt x="15621" y="59690"/>
                  </a:cubicBezTo>
                  <a:cubicBezTo>
                    <a:pt x="4826" y="74549"/>
                    <a:pt x="4826" y="94869"/>
                    <a:pt x="15621" y="111125"/>
                  </a:cubicBezTo>
                  <a:cubicBezTo>
                    <a:pt x="27813" y="129413"/>
                    <a:pt x="48768" y="134874"/>
                    <a:pt x="67818" y="139573"/>
                  </a:cubicBezTo>
                  <a:cubicBezTo>
                    <a:pt x="88138" y="145034"/>
                    <a:pt x="100330" y="149098"/>
                    <a:pt x="104394" y="159893"/>
                  </a:cubicBezTo>
                  <a:cubicBezTo>
                    <a:pt x="108458" y="170688"/>
                    <a:pt x="96266" y="178181"/>
                    <a:pt x="89535" y="180848"/>
                  </a:cubicBezTo>
                  <a:cubicBezTo>
                    <a:pt x="77343" y="185547"/>
                    <a:pt x="62484" y="184912"/>
                    <a:pt x="49530" y="178816"/>
                  </a:cubicBezTo>
                  <a:cubicBezTo>
                    <a:pt x="38735" y="174117"/>
                    <a:pt x="31242" y="166624"/>
                    <a:pt x="27813" y="157861"/>
                  </a:cubicBezTo>
                  <a:cubicBezTo>
                    <a:pt x="25146" y="151130"/>
                    <a:pt x="17653" y="147066"/>
                    <a:pt x="10160" y="149733"/>
                  </a:cubicBezTo>
                  <a:cubicBezTo>
                    <a:pt x="3429" y="152400"/>
                    <a:pt x="0" y="159893"/>
                    <a:pt x="2032" y="167386"/>
                  </a:cubicBezTo>
                  <a:cubicBezTo>
                    <a:pt x="8128" y="183007"/>
                    <a:pt x="20320" y="195834"/>
                    <a:pt x="37973" y="203327"/>
                  </a:cubicBezTo>
                  <a:cubicBezTo>
                    <a:pt x="43434" y="205994"/>
                    <a:pt x="49530" y="207391"/>
                    <a:pt x="55626" y="208788"/>
                  </a:cubicBezTo>
                  <a:lnTo>
                    <a:pt x="55626" y="230505"/>
                  </a:lnTo>
                  <a:cubicBezTo>
                    <a:pt x="55626" y="237998"/>
                    <a:pt x="61722" y="244094"/>
                    <a:pt x="69215" y="244094"/>
                  </a:cubicBezTo>
                  <a:cubicBezTo>
                    <a:pt x="76708" y="244094"/>
                    <a:pt x="82804" y="237998"/>
                    <a:pt x="82804" y="230505"/>
                  </a:cubicBezTo>
                  <a:lnTo>
                    <a:pt x="82804" y="210693"/>
                  </a:lnTo>
                  <a:cubicBezTo>
                    <a:pt x="88900" y="210058"/>
                    <a:pt x="94361" y="208661"/>
                    <a:pt x="99695" y="206629"/>
                  </a:cubicBezTo>
                  <a:cubicBezTo>
                    <a:pt x="124714" y="196469"/>
                    <a:pt x="137668" y="173482"/>
                    <a:pt x="130175" y="151130"/>
                  </a:cubicBezTo>
                  <a:cubicBezTo>
                    <a:pt x="121412" y="126111"/>
                    <a:pt x="95631" y="119253"/>
                    <a:pt x="75311" y="113919"/>
                  </a:cubicBezTo>
                  <a:cubicBezTo>
                    <a:pt x="59690" y="109855"/>
                    <a:pt x="45466" y="106426"/>
                    <a:pt x="39370" y="97028"/>
                  </a:cubicBezTo>
                  <a:cubicBezTo>
                    <a:pt x="34671" y="90297"/>
                    <a:pt x="34671" y="82169"/>
                    <a:pt x="38735" y="76073"/>
                  </a:cubicBezTo>
                  <a:cubicBezTo>
                    <a:pt x="46228" y="64516"/>
                    <a:pt x="65786" y="62484"/>
                    <a:pt x="80772" y="64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03581" y="438150"/>
              <a:ext cx="418465" cy="139446"/>
            </a:xfrm>
            <a:custGeom>
              <a:avLst/>
              <a:gdLst/>
              <a:ahLst/>
              <a:cxnLst/>
              <a:rect l="l" t="t" r="r" b="b"/>
              <a:pathLst>
                <a:path w="418465" h="139446">
                  <a:moveTo>
                    <a:pt x="85471" y="35052"/>
                  </a:moveTo>
                  <a:cubicBezTo>
                    <a:pt x="42799" y="46609"/>
                    <a:pt x="13716" y="50673"/>
                    <a:pt x="12954" y="50673"/>
                  </a:cubicBezTo>
                  <a:cubicBezTo>
                    <a:pt x="6858" y="51308"/>
                    <a:pt x="2794" y="56134"/>
                    <a:pt x="1397" y="61468"/>
                  </a:cubicBezTo>
                  <a:cubicBezTo>
                    <a:pt x="0" y="67564"/>
                    <a:pt x="2794" y="73025"/>
                    <a:pt x="8128" y="75692"/>
                  </a:cubicBezTo>
                  <a:lnTo>
                    <a:pt x="121920" y="138049"/>
                  </a:lnTo>
                  <a:cubicBezTo>
                    <a:pt x="123952" y="139446"/>
                    <a:pt x="125984" y="139446"/>
                    <a:pt x="128651" y="139446"/>
                  </a:cubicBezTo>
                  <a:cubicBezTo>
                    <a:pt x="129286" y="139446"/>
                    <a:pt x="129286" y="139446"/>
                    <a:pt x="130048" y="139446"/>
                  </a:cubicBezTo>
                  <a:cubicBezTo>
                    <a:pt x="226822" y="130683"/>
                    <a:pt x="343408" y="66294"/>
                    <a:pt x="418465" y="18288"/>
                  </a:cubicBezTo>
                  <a:cubicBezTo>
                    <a:pt x="410972" y="12827"/>
                    <a:pt x="403606" y="6731"/>
                    <a:pt x="396748" y="0"/>
                  </a:cubicBezTo>
                  <a:cubicBezTo>
                    <a:pt x="324231" y="46101"/>
                    <a:pt x="217932" y="103632"/>
                    <a:pt x="131318" y="113030"/>
                  </a:cubicBezTo>
                  <a:lnTo>
                    <a:pt x="54737" y="70993"/>
                  </a:lnTo>
                  <a:cubicBezTo>
                    <a:pt x="69596" y="67564"/>
                    <a:pt x="87884" y="63500"/>
                    <a:pt x="108966" y="57404"/>
                  </a:cubicBezTo>
                  <a:cubicBezTo>
                    <a:pt x="100838" y="50673"/>
                    <a:pt x="92710" y="43180"/>
                    <a:pt x="85217" y="3505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9527" y="252984"/>
              <a:ext cx="242316" cy="243840"/>
            </a:xfrm>
            <a:custGeom>
              <a:avLst/>
              <a:gdLst/>
              <a:ahLst/>
              <a:cxnLst/>
              <a:rect l="l" t="t" r="r" b="b"/>
              <a:pathLst>
                <a:path w="242316" h="243840">
                  <a:moveTo>
                    <a:pt x="121158" y="243840"/>
                  </a:moveTo>
                  <a:cubicBezTo>
                    <a:pt x="188214" y="243840"/>
                    <a:pt x="242316" y="188976"/>
                    <a:pt x="242316" y="121920"/>
                  </a:cubicBezTo>
                  <a:cubicBezTo>
                    <a:pt x="242316" y="54864"/>
                    <a:pt x="188087" y="0"/>
                    <a:pt x="121158" y="0"/>
                  </a:cubicBezTo>
                  <a:cubicBezTo>
                    <a:pt x="54229" y="0"/>
                    <a:pt x="0" y="54864"/>
                    <a:pt x="0" y="121920"/>
                  </a:cubicBezTo>
                  <a:cubicBezTo>
                    <a:pt x="0" y="188976"/>
                    <a:pt x="54229" y="243840"/>
                    <a:pt x="121158" y="243840"/>
                  </a:cubicBezTo>
                  <a:close/>
                  <a:moveTo>
                    <a:pt x="121158" y="27178"/>
                  </a:moveTo>
                  <a:cubicBezTo>
                    <a:pt x="173355" y="27178"/>
                    <a:pt x="215265" y="69850"/>
                    <a:pt x="215265" y="121920"/>
                  </a:cubicBezTo>
                  <a:cubicBezTo>
                    <a:pt x="215265" y="173990"/>
                    <a:pt x="172593" y="216662"/>
                    <a:pt x="121158" y="216662"/>
                  </a:cubicBezTo>
                  <a:cubicBezTo>
                    <a:pt x="68961" y="216662"/>
                    <a:pt x="27051" y="173990"/>
                    <a:pt x="27051" y="121920"/>
                  </a:cubicBezTo>
                  <a:cubicBezTo>
                    <a:pt x="27051" y="69850"/>
                    <a:pt x="69088" y="27178"/>
                    <a:pt x="121158" y="271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59537" y="300609"/>
              <a:ext cx="85344" cy="148971"/>
            </a:xfrm>
            <a:custGeom>
              <a:avLst/>
              <a:gdLst/>
              <a:ahLst/>
              <a:cxnLst/>
              <a:rect l="l" t="t" r="r" b="b"/>
              <a:pathLst>
                <a:path w="85344" h="148971">
                  <a:moveTo>
                    <a:pt x="48641" y="102108"/>
                  </a:moveTo>
                  <a:cubicBezTo>
                    <a:pt x="44577" y="103505"/>
                    <a:pt x="39878" y="103505"/>
                    <a:pt x="35814" y="101473"/>
                  </a:cubicBezTo>
                  <a:cubicBezTo>
                    <a:pt x="31750" y="99441"/>
                    <a:pt x="28321" y="96774"/>
                    <a:pt x="27686" y="92710"/>
                  </a:cubicBezTo>
                  <a:cubicBezTo>
                    <a:pt x="25019" y="85979"/>
                    <a:pt x="17526" y="81915"/>
                    <a:pt x="10795" y="83947"/>
                  </a:cubicBezTo>
                  <a:cubicBezTo>
                    <a:pt x="4064" y="86614"/>
                    <a:pt x="0" y="94107"/>
                    <a:pt x="2032" y="100838"/>
                  </a:cubicBezTo>
                  <a:cubicBezTo>
                    <a:pt x="5461" y="111633"/>
                    <a:pt x="14224" y="120523"/>
                    <a:pt x="25019" y="125857"/>
                  </a:cubicBezTo>
                  <a:cubicBezTo>
                    <a:pt x="26416" y="126492"/>
                    <a:pt x="27051" y="126492"/>
                    <a:pt x="28448" y="127254"/>
                  </a:cubicBezTo>
                  <a:lnTo>
                    <a:pt x="28448" y="135382"/>
                  </a:lnTo>
                  <a:cubicBezTo>
                    <a:pt x="28448" y="142875"/>
                    <a:pt x="34544" y="148971"/>
                    <a:pt x="42037" y="148971"/>
                  </a:cubicBezTo>
                  <a:cubicBezTo>
                    <a:pt x="49530" y="148971"/>
                    <a:pt x="55626" y="142875"/>
                    <a:pt x="55626" y="135382"/>
                  </a:cubicBezTo>
                  <a:lnTo>
                    <a:pt x="55626" y="128651"/>
                  </a:lnTo>
                  <a:cubicBezTo>
                    <a:pt x="57023" y="128016"/>
                    <a:pt x="59055" y="128016"/>
                    <a:pt x="60325" y="127254"/>
                  </a:cubicBezTo>
                  <a:cubicBezTo>
                    <a:pt x="75946" y="120523"/>
                    <a:pt x="84074" y="104267"/>
                    <a:pt x="79248" y="89281"/>
                  </a:cubicBezTo>
                  <a:cubicBezTo>
                    <a:pt x="73787" y="71628"/>
                    <a:pt x="58293" y="67564"/>
                    <a:pt x="47371" y="64262"/>
                  </a:cubicBezTo>
                  <a:cubicBezTo>
                    <a:pt x="41275" y="62230"/>
                    <a:pt x="35179" y="60833"/>
                    <a:pt x="33147" y="57531"/>
                  </a:cubicBezTo>
                  <a:cubicBezTo>
                    <a:pt x="31750" y="55499"/>
                    <a:pt x="31750" y="52832"/>
                    <a:pt x="33147" y="51435"/>
                  </a:cubicBezTo>
                  <a:cubicBezTo>
                    <a:pt x="35179" y="48006"/>
                    <a:pt x="41910" y="47371"/>
                    <a:pt x="47371" y="48006"/>
                  </a:cubicBezTo>
                  <a:cubicBezTo>
                    <a:pt x="51435" y="48641"/>
                    <a:pt x="56134" y="52705"/>
                    <a:pt x="56896" y="56769"/>
                  </a:cubicBezTo>
                  <a:cubicBezTo>
                    <a:pt x="58928" y="64262"/>
                    <a:pt x="66421" y="68326"/>
                    <a:pt x="73787" y="66294"/>
                  </a:cubicBezTo>
                  <a:cubicBezTo>
                    <a:pt x="81153" y="64262"/>
                    <a:pt x="85344" y="56769"/>
                    <a:pt x="83312" y="49403"/>
                  </a:cubicBezTo>
                  <a:cubicBezTo>
                    <a:pt x="79883" y="37211"/>
                    <a:pt x="69088" y="26416"/>
                    <a:pt x="56896" y="22352"/>
                  </a:cubicBezTo>
                  <a:lnTo>
                    <a:pt x="56896" y="13589"/>
                  </a:lnTo>
                  <a:cubicBezTo>
                    <a:pt x="56896" y="6096"/>
                    <a:pt x="50800" y="0"/>
                    <a:pt x="43307" y="0"/>
                  </a:cubicBezTo>
                  <a:cubicBezTo>
                    <a:pt x="35814" y="0"/>
                    <a:pt x="29718" y="6096"/>
                    <a:pt x="29718" y="13589"/>
                  </a:cubicBezTo>
                  <a:lnTo>
                    <a:pt x="29718" y="22352"/>
                  </a:lnTo>
                  <a:cubicBezTo>
                    <a:pt x="22225" y="24384"/>
                    <a:pt x="15494" y="29083"/>
                    <a:pt x="10795" y="36576"/>
                  </a:cubicBezTo>
                  <a:cubicBezTo>
                    <a:pt x="4064" y="46736"/>
                    <a:pt x="4064" y="60325"/>
                    <a:pt x="10795" y="71120"/>
                  </a:cubicBezTo>
                  <a:cubicBezTo>
                    <a:pt x="18288" y="83312"/>
                    <a:pt x="30480" y="87376"/>
                    <a:pt x="40640" y="90043"/>
                  </a:cubicBezTo>
                  <a:cubicBezTo>
                    <a:pt x="50165" y="92710"/>
                    <a:pt x="53467" y="94107"/>
                    <a:pt x="54229" y="97536"/>
                  </a:cubicBezTo>
                  <a:cubicBezTo>
                    <a:pt x="53594" y="100203"/>
                    <a:pt x="48768" y="102235"/>
                    <a:pt x="48768" y="10223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07416" y="494157"/>
              <a:ext cx="425196" cy="110236"/>
            </a:xfrm>
            <a:custGeom>
              <a:avLst/>
              <a:gdLst/>
              <a:ahLst/>
              <a:cxnLst/>
              <a:rect l="l" t="t" r="r" b="b"/>
              <a:pathLst>
                <a:path w="425196" h="110236">
                  <a:moveTo>
                    <a:pt x="414528" y="16256"/>
                  </a:moveTo>
                  <a:cubicBezTo>
                    <a:pt x="396875" y="12192"/>
                    <a:pt x="382651" y="6096"/>
                    <a:pt x="370459" y="0"/>
                  </a:cubicBezTo>
                  <a:cubicBezTo>
                    <a:pt x="359664" y="2032"/>
                    <a:pt x="348107" y="2667"/>
                    <a:pt x="336550" y="2667"/>
                  </a:cubicBezTo>
                  <a:cubicBezTo>
                    <a:pt x="333121" y="2667"/>
                    <a:pt x="329819" y="2667"/>
                    <a:pt x="326390" y="2667"/>
                  </a:cubicBezTo>
                  <a:cubicBezTo>
                    <a:pt x="337185" y="12192"/>
                    <a:pt x="350774" y="21590"/>
                    <a:pt x="368427" y="29718"/>
                  </a:cubicBezTo>
                  <a:cubicBezTo>
                    <a:pt x="310134" y="48641"/>
                    <a:pt x="188976" y="83947"/>
                    <a:pt x="86741" y="83947"/>
                  </a:cubicBezTo>
                  <a:cubicBezTo>
                    <a:pt x="69088" y="83947"/>
                    <a:pt x="52832" y="82550"/>
                    <a:pt x="37973" y="80518"/>
                  </a:cubicBezTo>
                  <a:cubicBezTo>
                    <a:pt x="25146" y="85217"/>
                    <a:pt x="12954" y="89281"/>
                    <a:pt x="0" y="92710"/>
                  </a:cubicBezTo>
                  <a:lnTo>
                    <a:pt x="6731" y="99441"/>
                  </a:lnTo>
                  <a:cubicBezTo>
                    <a:pt x="8763" y="101473"/>
                    <a:pt x="10795" y="102870"/>
                    <a:pt x="13462" y="103505"/>
                  </a:cubicBezTo>
                  <a:cubicBezTo>
                    <a:pt x="35179" y="108204"/>
                    <a:pt x="59563" y="110236"/>
                    <a:pt x="86614" y="110236"/>
                  </a:cubicBezTo>
                  <a:cubicBezTo>
                    <a:pt x="232918" y="110236"/>
                    <a:pt x="408940" y="43815"/>
                    <a:pt x="416433" y="41148"/>
                  </a:cubicBezTo>
                  <a:cubicBezTo>
                    <a:pt x="421894" y="39116"/>
                    <a:pt x="425196" y="33655"/>
                    <a:pt x="425196" y="27559"/>
                  </a:cubicBezTo>
                  <a:cubicBezTo>
                    <a:pt x="424561" y="22098"/>
                    <a:pt x="420497" y="17399"/>
                    <a:pt x="414401" y="1600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028700" y="3134004"/>
            <a:ext cx="862965" cy="865127"/>
            <a:chOff x="0" y="0"/>
            <a:chExt cx="862965" cy="8651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62965" cy="865124"/>
            </a:xfrm>
            <a:custGeom>
              <a:avLst/>
              <a:gdLst/>
              <a:ahLst/>
              <a:cxnLst/>
              <a:rect l="l" t="t" r="r" b="b"/>
              <a:pathLst>
                <a:path w="862965" h="865124">
                  <a:moveTo>
                    <a:pt x="0" y="865124"/>
                  </a:moveTo>
                  <a:lnTo>
                    <a:pt x="862965" y="865124"/>
                  </a:lnTo>
                  <a:lnTo>
                    <a:pt x="862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092194" y="5470538"/>
            <a:ext cx="862965" cy="862965"/>
            <a:chOff x="0" y="0"/>
            <a:chExt cx="862965" cy="86296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62965" cy="862965"/>
            </a:xfrm>
            <a:custGeom>
              <a:avLst/>
              <a:gdLst/>
              <a:ahLst/>
              <a:cxnLst/>
              <a:rect l="l" t="t" r="r" b="b"/>
              <a:pathLst>
                <a:path w="862965" h="862965">
                  <a:moveTo>
                    <a:pt x="0" y="862965"/>
                  </a:moveTo>
                  <a:lnTo>
                    <a:pt x="862965" y="862965"/>
                  </a:lnTo>
                  <a:lnTo>
                    <a:pt x="862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360114" y="5466576"/>
            <a:ext cx="8814445" cy="4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Pa</a:t>
            </a:r>
            <a:r>
              <a:rPr lang="en-US" sz="2499" b="1" u="none" strike="noStrike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rtnerships and Collaborations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60114" y="6041913"/>
            <a:ext cx="9308287" cy="217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EI</a:t>
            </a:r>
            <a:r>
              <a:rPr lang="en-US" sz="2499" u="none" strike="noStrike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 partners with de-addiction centers, educational institutions, and local governments to secure funding and resources. Revenue is also generated through partnerships with farmers and palm tree cultivation initiatives, with a focus on sustainable livelihoods and eco-friendly products.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96620" y="2930883"/>
            <a:ext cx="5227810" cy="4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Dona</a:t>
            </a:r>
            <a:r>
              <a:rPr lang="en-US" sz="2499" b="1" u="none" strike="noStrike">
                <a:solidFill>
                  <a:srgbClr val="000000"/>
                </a:solidFill>
                <a:latin typeface="Outfit Bold"/>
                <a:ea typeface="Outfit Bold"/>
                <a:cs typeface="Outfit Bold"/>
                <a:sym typeface="Outfit Bold"/>
              </a:rPr>
              <a:t>tions and Sponsorships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96620" y="3518943"/>
            <a:ext cx="9770230" cy="173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Eegai Inidhu T</a:t>
            </a:r>
            <a:r>
              <a:rPr lang="en-US" sz="2499" u="none" strike="noStrike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rust generates revenue through donations from individuals, corporate sponsors, and philanthropic organizations. This includes funding for scholarships, rehabilitation programs, skill development, and environmental sustainability projects.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2194" y="1135916"/>
            <a:ext cx="344596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Revenue Model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8731" y="1009242"/>
            <a:ext cx="5305797" cy="70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Go To Market Strategy </a:t>
            </a:r>
          </a:p>
        </p:txBody>
      </p:sp>
      <p:sp>
        <p:nvSpPr>
          <p:cNvPr id="3" name="Freeform 3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028700" y="4271962"/>
            <a:ext cx="5079997" cy="1333929"/>
          </a:xfrm>
          <a:custGeom>
            <a:avLst/>
            <a:gdLst/>
            <a:ahLst/>
            <a:cxnLst/>
            <a:rect l="l" t="t" r="r" b="b"/>
            <a:pathLst>
              <a:path w="5079997" h="1333929">
                <a:moveTo>
                  <a:pt x="0" y="0"/>
                </a:moveTo>
                <a:lnTo>
                  <a:pt x="5079997" y="0"/>
                </a:lnTo>
                <a:lnTo>
                  <a:pt x="5079997" y="1333929"/>
                </a:lnTo>
                <a:lnTo>
                  <a:pt x="0" y="1333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028700" y="7918837"/>
            <a:ext cx="5079997" cy="1333929"/>
          </a:xfrm>
          <a:custGeom>
            <a:avLst/>
            <a:gdLst/>
            <a:ahLst/>
            <a:cxnLst/>
            <a:rect l="l" t="t" r="r" b="b"/>
            <a:pathLst>
              <a:path w="5079997" h="1333929">
                <a:moveTo>
                  <a:pt x="0" y="0"/>
                </a:moveTo>
                <a:lnTo>
                  <a:pt x="5079997" y="0"/>
                </a:lnTo>
                <a:lnTo>
                  <a:pt x="5079997" y="1333929"/>
                </a:lnTo>
                <a:lnTo>
                  <a:pt x="0" y="1333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1028700" y="2445649"/>
            <a:ext cx="5079997" cy="1333929"/>
          </a:xfrm>
          <a:custGeom>
            <a:avLst/>
            <a:gdLst/>
            <a:ahLst/>
            <a:cxnLst/>
            <a:rect l="l" t="t" r="r" b="b"/>
            <a:pathLst>
              <a:path w="5079997" h="1333929">
                <a:moveTo>
                  <a:pt x="0" y="0"/>
                </a:moveTo>
                <a:lnTo>
                  <a:pt x="5079997" y="0"/>
                </a:lnTo>
                <a:lnTo>
                  <a:pt x="5079997" y="1333928"/>
                </a:lnTo>
                <a:lnTo>
                  <a:pt x="0" y="13339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1028700" y="6095400"/>
            <a:ext cx="5079997" cy="1333929"/>
          </a:xfrm>
          <a:custGeom>
            <a:avLst/>
            <a:gdLst/>
            <a:ahLst/>
            <a:cxnLst/>
            <a:rect l="l" t="t" r="r" b="b"/>
            <a:pathLst>
              <a:path w="5079997" h="1333929">
                <a:moveTo>
                  <a:pt x="0" y="0"/>
                </a:moveTo>
                <a:lnTo>
                  <a:pt x="5079997" y="0"/>
                </a:lnTo>
                <a:lnTo>
                  <a:pt x="5079997" y="1333929"/>
                </a:lnTo>
                <a:lnTo>
                  <a:pt x="0" y="13339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8700" y="2444267"/>
            <a:ext cx="5081445" cy="1340844"/>
            <a:chOff x="0" y="0"/>
            <a:chExt cx="5081448" cy="1340841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4954397" cy="1213866"/>
            </a:xfrm>
            <a:custGeom>
              <a:avLst/>
              <a:gdLst/>
              <a:ahLst/>
              <a:cxnLst/>
              <a:rect l="l" t="t" r="r" b="b"/>
              <a:pathLst>
                <a:path w="4954397" h="1213866">
                  <a:moveTo>
                    <a:pt x="0" y="1213866"/>
                  </a:moveTo>
                  <a:lnTo>
                    <a:pt x="4954397" y="1213866"/>
                  </a:lnTo>
                  <a:lnTo>
                    <a:pt x="4954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166751"/>
              <a:ext cx="1271270" cy="1007364"/>
            </a:xfrm>
            <a:custGeom>
              <a:avLst/>
              <a:gdLst/>
              <a:ahLst/>
              <a:cxnLst/>
              <a:rect l="l" t="t" r="r" b="b"/>
              <a:pathLst>
                <a:path w="1271270" h="1007364">
                  <a:moveTo>
                    <a:pt x="0" y="1007364"/>
                  </a:moveTo>
                  <a:lnTo>
                    <a:pt x="1271270" y="1007364"/>
                  </a:lnTo>
                  <a:lnTo>
                    <a:pt x="127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8700" y="7917466"/>
            <a:ext cx="5081445" cy="1340834"/>
            <a:chOff x="0" y="0"/>
            <a:chExt cx="5081448" cy="1340841"/>
          </a:xfrm>
        </p:grpSpPr>
        <p:sp>
          <p:nvSpPr>
            <p:cNvPr id="12" name="Freeform 12"/>
            <p:cNvSpPr/>
            <p:nvPr/>
          </p:nvSpPr>
          <p:spPr>
            <a:xfrm>
              <a:off x="63500" y="63500"/>
              <a:ext cx="4954397" cy="1213866"/>
            </a:xfrm>
            <a:custGeom>
              <a:avLst/>
              <a:gdLst/>
              <a:ahLst/>
              <a:cxnLst/>
              <a:rect l="l" t="t" r="r" b="b"/>
              <a:pathLst>
                <a:path w="4954397" h="1213866">
                  <a:moveTo>
                    <a:pt x="0" y="1213866"/>
                  </a:moveTo>
                  <a:lnTo>
                    <a:pt x="4954397" y="1213866"/>
                  </a:lnTo>
                  <a:lnTo>
                    <a:pt x="4954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1826" y="288163"/>
              <a:ext cx="1134618" cy="889254"/>
            </a:xfrm>
            <a:custGeom>
              <a:avLst/>
              <a:gdLst/>
              <a:ahLst/>
              <a:cxnLst/>
              <a:rect l="l" t="t" r="r" b="b"/>
              <a:pathLst>
                <a:path w="1134618" h="889254">
                  <a:moveTo>
                    <a:pt x="0" y="889254"/>
                  </a:moveTo>
                  <a:lnTo>
                    <a:pt x="1134618" y="889254"/>
                  </a:lnTo>
                  <a:lnTo>
                    <a:pt x="11346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28700" y="6094028"/>
            <a:ext cx="5081445" cy="1340834"/>
            <a:chOff x="0" y="0"/>
            <a:chExt cx="5081448" cy="1340841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4954397" cy="1213866"/>
            </a:xfrm>
            <a:custGeom>
              <a:avLst/>
              <a:gdLst/>
              <a:ahLst/>
              <a:cxnLst/>
              <a:rect l="l" t="t" r="r" b="b"/>
              <a:pathLst>
                <a:path w="4954397" h="1213866">
                  <a:moveTo>
                    <a:pt x="0" y="1213866"/>
                  </a:moveTo>
                  <a:lnTo>
                    <a:pt x="4954397" y="1213866"/>
                  </a:lnTo>
                  <a:lnTo>
                    <a:pt x="4954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3990" y="166751"/>
              <a:ext cx="1007364" cy="1007364"/>
            </a:xfrm>
            <a:custGeom>
              <a:avLst/>
              <a:gdLst/>
              <a:ahLst/>
              <a:cxnLst/>
              <a:rect l="l" t="t" r="r" b="b"/>
              <a:pathLst>
                <a:path w="1007364" h="1007364">
                  <a:moveTo>
                    <a:pt x="0" y="1007364"/>
                  </a:moveTo>
                  <a:lnTo>
                    <a:pt x="1007364" y="1007364"/>
                  </a:lnTo>
                  <a:lnTo>
                    <a:pt x="10073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28700" y="4270581"/>
            <a:ext cx="5081445" cy="1340834"/>
            <a:chOff x="0" y="0"/>
            <a:chExt cx="5081448" cy="1340841"/>
          </a:xfrm>
        </p:grpSpPr>
        <p:sp>
          <p:nvSpPr>
            <p:cNvPr id="18" name="Freeform 18"/>
            <p:cNvSpPr/>
            <p:nvPr/>
          </p:nvSpPr>
          <p:spPr>
            <a:xfrm>
              <a:off x="63500" y="63500"/>
              <a:ext cx="4954397" cy="1213866"/>
            </a:xfrm>
            <a:custGeom>
              <a:avLst/>
              <a:gdLst/>
              <a:ahLst/>
              <a:cxnLst/>
              <a:rect l="l" t="t" r="r" b="b"/>
              <a:pathLst>
                <a:path w="4954397" h="1213866">
                  <a:moveTo>
                    <a:pt x="0" y="1213866"/>
                  </a:moveTo>
                  <a:lnTo>
                    <a:pt x="4954397" y="1213866"/>
                  </a:lnTo>
                  <a:lnTo>
                    <a:pt x="4954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16789" y="189357"/>
              <a:ext cx="964565" cy="962152"/>
            </a:xfrm>
            <a:custGeom>
              <a:avLst/>
              <a:gdLst/>
              <a:ahLst/>
              <a:cxnLst/>
              <a:rect l="l" t="t" r="r" b="b"/>
              <a:pathLst>
                <a:path w="964565" h="962152">
                  <a:moveTo>
                    <a:pt x="0" y="962152"/>
                  </a:moveTo>
                  <a:lnTo>
                    <a:pt x="964565" y="962152"/>
                  </a:lnTo>
                  <a:lnTo>
                    <a:pt x="964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114755" y="2659074"/>
            <a:ext cx="3803047" cy="75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Community Engagement &amp; Partnerships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15089" y="4540057"/>
            <a:ext cx="3402378" cy="75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5"/>
              </a:lnSpc>
            </a:pPr>
            <a:r>
              <a:rPr lang="en-US" sz="2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Corporate CSR Collaboration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20198" y="8247717"/>
            <a:ext cx="3192161" cy="75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5"/>
              </a:lnSpc>
            </a:pPr>
            <a:r>
              <a:rPr lang="en-US" sz="2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Government Scheme Alignment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15089" y="6421041"/>
            <a:ext cx="3164481" cy="75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5"/>
              </a:lnSpc>
            </a:pPr>
            <a:r>
              <a:rPr lang="en-US" sz="2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 &amp; Social Media Outreach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34528" y="2772580"/>
            <a:ext cx="10824772" cy="956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Foster local partnerships with schools, rehab centers, and government bodies to raise awareness and drive support for EI’s educational, rehabilitation, and environmental initiatives.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306645" y="6422331"/>
            <a:ext cx="10735475" cy="64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Utilize social media and EI’s website to highlight success stories and real-time updates, attracting donors, volunteers, and advocates to support EI’s mission.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44298" y="8247850"/>
            <a:ext cx="11050534" cy="64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Leverage government schemes like Swachh Bharat and TNUIFSL to secure funding, enhancing EI’s involvement in sustainable development projects across Tamil Nadu.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434528" y="4597456"/>
            <a:ext cx="11088186" cy="64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Collaborate with corporations on CSR projects that focus on education, gender equality, and sustainability, creating impactful joint initiatives to drive measurable change.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2097" y="857250"/>
            <a:ext cx="4910435" cy="70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b="1" u="none" strike="noStrik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From Vision to Victory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3868" y="2164421"/>
            <a:ext cx="201056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Outfit Extra-Light"/>
                <a:ea typeface="Outfit Extra-Light"/>
                <a:cs typeface="Outfit Extra-Light"/>
                <a:sym typeface="Outfit Extra-Light"/>
              </a:rPr>
              <a:t>Our Roadm</a:t>
            </a:r>
            <a:r>
              <a:rPr lang="en-US" sz="2499" u="none" strike="noStrike" dirty="0">
                <a:solidFill>
                  <a:srgbClr val="000000"/>
                </a:solidFill>
                <a:latin typeface="Outfit Extra-Light"/>
                <a:ea typeface="Outfit Extra-Light"/>
                <a:cs typeface="Outfit Extra-Light"/>
                <a:sym typeface="Outfit Extra-Light"/>
              </a:rPr>
              <a:t>ap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57499" y="5667929"/>
            <a:ext cx="162283" cy="16228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02254" y="5612684"/>
            <a:ext cx="272773" cy="27277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37647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338641" y="5192085"/>
            <a:ext cx="0" cy="420599"/>
          </a:xfrm>
          <a:prstGeom prst="line">
            <a:avLst/>
          </a:prstGeom>
          <a:ln w="19050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1" name="AutoShape 11"/>
          <p:cNvSpPr/>
          <p:nvPr/>
        </p:nvSpPr>
        <p:spPr>
          <a:xfrm flipV="1">
            <a:off x="2338641" y="5885457"/>
            <a:ext cx="0" cy="1536726"/>
          </a:xfrm>
          <a:prstGeom prst="line">
            <a:avLst/>
          </a:prstGeom>
          <a:ln w="9525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Box 12"/>
          <p:cNvSpPr txBox="1"/>
          <p:nvPr/>
        </p:nvSpPr>
        <p:spPr>
          <a:xfrm>
            <a:off x="1797227" y="4810717"/>
            <a:ext cx="1082827" cy="3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545454"/>
                </a:solidFill>
                <a:latin typeface="Outfit"/>
                <a:ea typeface="Outfit"/>
                <a:cs typeface="Outfit"/>
                <a:sym typeface="Outfit"/>
              </a:rPr>
              <a:t>Phase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5413" y="4223044"/>
            <a:ext cx="3810187" cy="69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545454"/>
                </a:solidFill>
                <a:latin typeface="Outfit Medium"/>
                <a:ea typeface="Outfit Medium"/>
                <a:cs typeface="Outfit Medium"/>
                <a:sym typeface="Outfit Medium"/>
              </a:rPr>
              <a:t>Expand Educational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545454"/>
                </a:solidFill>
                <a:latin typeface="Outfit Medium"/>
                <a:ea typeface="Outfit Medium"/>
                <a:cs typeface="Outfit Medium"/>
                <a:sym typeface="Outfit Medium"/>
              </a:rPr>
              <a:t>Initiatives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2338641" y="5749070"/>
            <a:ext cx="13610719" cy="0"/>
          </a:xfrm>
          <a:prstGeom prst="line">
            <a:avLst/>
          </a:prstGeom>
          <a:ln w="19050" cap="flat">
            <a:solidFill>
              <a:srgbClr val="FF6B6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15" name="Group 15"/>
          <p:cNvGrpSpPr/>
          <p:nvPr/>
        </p:nvGrpSpPr>
        <p:grpSpPr>
          <a:xfrm>
            <a:off x="4621359" y="5139805"/>
            <a:ext cx="162283" cy="16228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66114" y="5084560"/>
            <a:ext cx="272773" cy="27277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37647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61087" y="5784883"/>
            <a:ext cx="1082827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545454"/>
                </a:solidFill>
                <a:latin typeface="Outfit Medium"/>
                <a:ea typeface="Outfit Medium"/>
                <a:cs typeface="Outfit Medium"/>
                <a:sym typeface="Outfit Medium"/>
              </a:rPr>
              <a:t>Phase 2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4702501" y="5357333"/>
            <a:ext cx="0" cy="420566"/>
          </a:xfrm>
          <a:prstGeom prst="line">
            <a:avLst/>
          </a:prstGeom>
          <a:ln w="19050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23" name="AutoShape 23"/>
          <p:cNvSpPr/>
          <p:nvPr/>
        </p:nvSpPr>
        <p:spPr>
          <a:xfrm>
            <a:off x="4702501" y="4124195"/>
            <a:ext cx="0" cy="960365"/>
          </a:xfrm>
          <a:prstGeom prst="line">
            <a:avLst/>
          </a:prstGeom>
          <a:ln w="9525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24" name="TextBox 24"/>
          <p:cNvSpPr txBox="1"/>
          <p:nvPr/>
        </p:nvSpPr>
        <p:spPr>
          <a:xfrm>
            <a:off x="3314705" y="6153934"/>
            <a:ext cx="2643736" cy="66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Strengthen Rehabilitation Programs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80054" y="3109133"/>
            <a:ext cx="3798045" cy="105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Enhance partnerships with rehabilitation centers and expand skill development and livelihood support for rehabilitated individuals.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668031" y="6190257"/>
            <a:ext cx="2022875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545454"/>
                </a:solidFill>
                <a:latin typeface="Outfit Medium"/>
                <a:ea typeface="Outfit Medium"/>
                <a:cs typeface="Outfit Medium"/>
                <a:sym typeface="Outfit Medium"/>
              </a:rPr>
              <a:t>Phase 4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603296" y="5667929"/>
            <a:ext cx="162283" cy="16228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548051" y="5612684"/>
            <a:ext cx="272773" cy="27277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37647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9684438" y="5885457"/>
            <a:ext cx="0" cy="420566"/>
          </a:xfrm>
          <a:prstGeom prst="line">
            <a:avLst/>
          </a:prstGeom>
          <a:ln w="19050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34" name="AutoShape 34"/>
          <p:cNvSpPr/>
          <p:nvPr/>
        </p:nvSpPr>
        <p:spPr>
          <a:xfrm flipH="1">
            <a:off x="9684438" y="4252318"/>
            <a:ext cx="0" cy="1360366"/>
          </a:xfrm>
          <a:prstGeom prst="line">
            <a:avLst/>
          </a:prstGeom>
          <a:ln w="9525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35" name="TextBox 35"/>
          <p:cNvSpPr txBox="1"/>
          <p:nvPr/>
        </p:nvSpPr>
        <p:spPr>
          <a:xfrm>
            <a:off x="8344978" y="6549032"/>
            <a:ext cx="2951693" cy="66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Leverage Corporate Partnerships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86563" y="3070921"/>
            <a:ext cx="2785813" cy="105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Build more corporate CSR collaborations to secure funding for sustainable development initiatives and increase impact.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017315" y="5686748"/>
            <a:ext cx="162283" cy="16228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962070" y="5631503"/>
            <a:ext cx="272773" cy="27277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37647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>
            <a:off x="7098457" y="5210937"/>
            <a:ext cx="0" cy="420566"/>
          </a:xfrm>
          <a:prstGeom prst="line">
            <a:avLst/>
          </a:prstGeom>
          <a:ln w="19050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4" name="AutoShape 44"/>
          <p:cNvSpPr/>
          <p:nvPr/>
        </p:nvSpPr>
        <p:spPr>
          <a:xfrm flipV="1">
            <a:off x="7098457" y="5904275"/>
            <a:ext cx="0" cy="1352576"/>
          </a:xfrm>
          <a:prstGeom prst="line">
            <a:avLst/>
          </a:prstGeom>
          <a:ln w="9525" cap="flat">
            <a:gradFill>
              <a:gsLst>
                <a:gs pos="0">
                  <a:srgbClr val="FF6B6B">
                    <a:alpha val="0"/>
                  </a:srgbClr>
                </a:gs>
                <a:gs pos="100000">
                  <a:srgbClr val="FF6B6B">
                    <a:alpha val="40500"/>
                  </a:srgbClr>
                </a:gs>
              </a:gsLst>
              <a:lin ang="54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5" name="TextBox 45"/>
          <p:cNvSpPr txBox="1"/>
          <p:nvPr/>
        </p:nvSpPr>
        <p:spPr>
          <a:xfrm>
            <a:off x="6557043" y="4861720"/>
            <a:ext cx="1082827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545454"/>
                </a:solidFill>
                <a:latin typeface="Outfit Medium"/>
                <a:ea typeface="Outfit Medium"/>
                <a:cs typeface="Outfit Medium"/>
                <a:sym typeface="Outfit Medium"/>
              </a:rPr>
              <a:t>Phase 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761596" y="4261956"/>
            <a:ext cx="2863747" cy="66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Broaden Environmental Projects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88922" y="7285427"/>
            <a:ext cx="2976866" cy="105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Scale up the Palmyra restoration project and establish additional Zero Waste Community Hubs across urban and rural areas.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6004604" y="5667929"/>
            <a:ext cx="162283" cy="162283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27843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5949359" y="5612684"/>
            <a:ext cx="272773" cy="272773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27843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657256" y="5667929"/>
            <a:ext cx="162283" cy="162283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602011" y="5612684"/>
            <a:ext cx="272773" cy="272773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37647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115007" y="5667929"/>
            <a:ext cx="162283" cy="162283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059762" y="5612684"/>
            <a:ext cx="272773" cy="272773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>
                <a:alpha val="41961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6" name="AutoShape 66"/>
          <p:cNvSpPr/>
          <p:nvPr/>
        </p:nvSpPr>
        <p:spPr>
          <a:xfrm flipH="1">
            <a:off x="11738397" y="5100399"/>
            <a:ext cx="800248" cy="512285"/>
          </a:xfrm>
          <a:prstGeom prst="line">
            <a:avLst/>
          </a:prstGeom>
          <a:ln w="19050" cap="flat">
            <a:solidFill>
              <a:srgbClr val="FF6B6B">
                <a:alpha val="38824"/>
              </a:srgbClr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IN"/>
          </a:p>
        </p:txBody>
      </p:sp>
      <p:sp>
        <p:nvSpPr>
          <p:cNvPr id="67" name="AutoShape 67"/>
          <p:cNvSpPr/>
          <p:nvPr/>
        </p:nvSpPr>
        <p:spPr>
          <a:xfrm flipH="1" flipV="1">
            <a:off x="11738397" y="5885457"/>
            <a:ext cx="1676942" cy="1282065"/>
          </a:xfrm>
          <a:prstGeom prst="line">
            <a:avLst/>
          </a:prstGeom>
          <a:ln w="9525" cap="flat">
            <a:solidFill>
              <a:srgbClr val="FF6B6B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68" name="TextBox 68"/>
          <p:cNvSpPr txBox="1"/>
          <p:nvPr/>
        </p:nvSpPr>
        <p:spPr>
          <a:xfrm>
            <a:off x="12538646" y="4901978"/>
            <a:ext cx="1753387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545454"/>
                </a:solidFill>
                <a:latin typeface="Outfit Medium"/>
                <a:ea typeface="Outfit Medium"/>
                <a:cs typeface="Outfit Medium"/>
                <a:sym typeface="Outfit Medium"/>
              </a:rPr>
              <a:t>Phase 5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077344" y="4577175"/>
            <a:ext cx="4675990" cy="33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Increas</a:t>
            </a:r>
            <a:r>
              <a:rPr lang="en-US" sz="1899" u="none" strike="noStrike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e Community Engagement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874784" y="7324684"/>
            <a:ext cx="3480629" cy="105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Strengthen grassroots engagement with local communities to ensure sustainability and long-term ownership of EI’s programs.</a:t>
            </a:r>
          </a:p>
        </p:txBody>
      </p:sp>
      <p:sp>
        <p:nvSpPr>
          <p:cNvPr id="71" name="AutoShape 71"/>
          <p:cNvSpPr/>
          <p:nvPr/>
        </p:nvSpPr>
        <p:spPr>
          <a:xfrm flipV="1">
            <a:off x="13415339" y="5885457"/>
            <a:ext cx="1780809" cy="1282065"/>
          </a:xfrm>
          <a:prstGeom prst="line">
            <a:avLst/>
          </a:prstGeom>
          <a:ln w="9525" cap="flat">
            <a:solidFill>
              <a:srgbClr val="FF6B6B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72" name="AutoShape 72"/>
          <p:cNvSpPr/>
          <p:nvPr/>
        </p:nvSpPr>
        <p:spPr>
          <a:xfrm flipH="1" flipV="1">
            <a:off x="14292033" y="5100399"/>
            <a:ext cx="904116" cy="512285"/>
          </a:xfrm>
          <a:prstGeom prst="line">
            <a:avLst/>
          </a:prstGeom>
          <a:ln w="19050" cap="flat">
            <a:solidFill>
              <a:srgbClr val="FF6B6B">
                <a:alpha val="38824"/>
              </a:srgbClr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IN"/>
          </a:p>
        </p:txBody>
      </p:sp>
      <p:sp>
        <p:nvSpPr>
          <p:cNvPr id="73" name="TextBox 73"/>
          <p:cNvSpPr txBox="1"/>
          <p:nvPr/>
        </p:nvSpPr>
        <p:spPr>
          <a:xfrm>
            <a:off x="637919" y="7248302"/>
            <a:ext cx="3711967" cy="79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Outfit"/>
                <a:ea typeface="Outfit"/>
                <a:cs typeface="Outfit"/>
                <a:sym typeface="Outfit"/>
              </a:rPr>
              <a:t>Increase the number of tuition centers and scholarship programs to reach more underprivileged students across Tamil Nadu.</a:t>
            </a:r>
          </a:p>
        </p:txBody>
      </p:sp>
      <p:sp>
        <p:nvSpPr>
          <p:cNvPr id="74" name="Freeform 74"/>
          <p:cNvSpPr/>
          <p:nvPr/>
        </p:nvSpPr>
        <p:spPr>
          <a:xfrm>
            <a:off x="14434478" y="1028700"/>
            <a:ext cx="2824822" cy="1087556"/>
          </a:xfrm>
          <a:custGeom>
            <a:avLst/>
            <a:gdLst/>
            <a:ahLst/>
            <a:cxnLst/>
            <a:rect l="l" t="t" r="r" b="b"/>
            <a:pathLst>
              <a:path w="2824822" h="1087556">
                <a:moveTo>
                  <a:pt x="0" y="0"/>
                </a:moveTo>
                <a:lnTo>
                  <a:pt x="2824822" y="0"/>
                </a:lnTo>
                <a:lnTo>
                  <a:pt x="2824822" y="1087556"/>
                </a:lnTo>
                <a:lnTo>
                  <a:pt x="0" y="1087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1202</Words>
  <Application>Microsoft Office PowerPoint</Application>
  <PresentationFormat>Custom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Poppins Bold</vt:lpstr>
      <vt:lpstr>Calibri</vt:lpstr>
      <vt:lpstr>Outfit Extra-Light</vt:lpstr>
      <vt:lpstr>Agrandir Bold</vt:lpstr>
      <vt:lpstr>Outfit Medium</vt:lpstr>
      <vt:lpstr>Bobby Jones</vt:lpstr>
      <vt:lpstr>Poppins</vt:lpstr>
      <vt:lpstr>Outfit Semi-Bold</vt:lpstr>
      <vt:lpstr>Outfit Bold</vt:lpstr>
      <vt:lpstr>Outfit Light</vt:lpstr>
      <vt:lpstr>Arial</vt:lpstr>
      <vt:lpstr>Poppins Ultra-Bold</vt:lpstr>
      <vt:lpstr>Outfit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Eegai Inidhu Trust - GYB</dc:title>
  <dc:creator>HP</dc:creator>
  <cp:lastModifiedBy>Antoni Cleetus</cp:lastModifiedBy>
  <cp:revision>5</cp:revision>
  <dcterms:created xsi:type="dcterms:W3CDTF">2006-08-16T00:00:00Z</dcterms:created>
  <dcterms:modified xsi:type="dcterms:W3CDTF">2025-11-19T09:15:45Z</dcterms:modified>
  <dc:identifier>DAG11qa7VSI</dc:identifier>
</cp:coreProperties>
</file>